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256" r:id="rId2"/>
    <p:sldId id="257" r:id="rId3"/>
    <p:sldId id="258" r:id="rId4"/>
    <p:sldId id="261" r:id="rId5"/>
    <p:sldId id="259" r:id="rId6"/>
    <p:sldId id="260" r:id="rId7"/>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96633"/>
    <a:srgbClr val="99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1"/>
    <p:restoredTop sz="59864" autoAdjust="0"/>
  </p:normalViewPr>
  <p:slideViewPr>
    <p:cSldViewPr snapToGrid="0">
      <p:cViewPr varScale="1">
        <p:scale>
          <a:sx n="74" d="100"/>
          <a:sy n="74" d="100"/>
        </p:scale>
        <p:origin x="2560" y="16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e-CH"/>
          </a:p>
        </p:txBody>
      </p:sp>
      <p:sp>
        <p:nvSpPr>
          <p:cNvPr id="3" name="Datumsplatzhalt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1E4669C-A906-465D-A7DC-F9BCEF97832D}" type="datetimeFigureOut">
              <a:rPr lang="de-CH" smtClean="0"/>
              <a:t>28.10.24</a:t>
            </a:fld>
            <a:endParaRPr lang="de-CH"/>
          </a:p>
        </p:txBody>
      </p:sp>
      <p:sp>
        <p:nvSpPr>
          <p:cNvPr id="4" name="Folienbildplatzhalt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de-CH"/>
          </a:p>
        </p:txBody>
      </p:sp>
      <p:sp>
        <p:nvSpPr>
          <p:cNvPr id="5" name="Notizenplatzhal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6" name="Fußzeilenplatzhalt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e-CH"/>
          </a:p>
        </p:txBody>
      </p:sp>
      <p:sp>
        <p:nvSpPr>
          <p:cNvPr id="7" name="Foliennummernplatzhalt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892CA36-A97A-49B3-BB40-BB194698DE58}" type="slidenum">
              <a:rPr lang="de-CH" smtClean="0"/>
              <a:t>‹N°›</a:t>
            </a:fld>
            <a:endParaRPr lang="de-CH"/>
          </a:p>
        </p:txBody>
      </p:sp>
    </p:spTree>
    <p:extLst>
      <p:ext uri="{BB962C8B-B14F-4D97-AF65-F5344CB8AC3E}">
        <p14:creationId xmlns:p14="http://schemas.microsoft.com/office/powerpoint/2010/main" val="25393372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CH" dirty="0"/>
              <a:t>Angst gehört zu unserem Leben. Angst ist eine sinnvolle Emotion. Jeder/jede von uns würde wohl Angst empfinden, wenn er vor einem grossen Publikum sprechen müsste, von einem Felsvorsprung in die Tiefe schauen oder darauf warten würde, an einem wichtigen Spiel teilzunehmen. Eine solche Angst ist sinnvoll. Wir sind entweder vorsichtiger, beim Felsvorsprung oder wir sind fokussierter und bringen bessere Leistungen. </a:t>
            </a:r>
          </a:p>
          <a:p>
            <a:endParaRPr lang="de-CH" dirty="0"/>
          </a:p>
          <a:p>
            <a:r>
              <a:rPr lang="de-CH" dirty="0"/>
              <a:t>Davon unterscheiden sich Angststörungen, die gekennzeichnet sind durch quälende, überdauernde Angst, die überwältigend wirkt und dazu führt, dass man den normalen Alltag nicht mehr bewältigen kann. Die einem das Gefühl von Kontrollverlust geben. Die Angst ist stark und steht in keinem angemessenen Verhältnis zur Situation. </a:t>
            </a:r>
          </a:p>
          <a:p>
            <a:endParaRPr lang="de-CH" dirty="0"/>
          </a:p>
          <a:p>
            <a:r>
              <a:rPr lang="de-CH" dirty="0"/>
              <a:t>Angststörungen gehören zu den am häufigsten diagnostizieren psychischen Erkrankungen. Darum ist es wichtig, dass wir mehr darüber wissen. Schätzungen gehen von 10 bis 14 Prozent der Bevölkerung aus, die von Angststörungen betroffen sind, die mehr oder weniger stark ausgeprägt sind. </a:t>
            </a:r>
            <a:br>
              <a:rPr lang="de-CH" dirty="0"/>
            </a:br>
            <a:br>
              <a:rPr lang="de-CH" dirty="0"/>
            </a:br>
            <a:r>
              <a:rPr lang="de-CH" dirty="0"/>
              <a:t>? Was bedeutet das für eine Durchschnittliche Klasse?</a:t>
            </a:r>
          </a:p>
        </p:txBody>
      </p:sp>
      <p:sp>
        <p:nvSpPr>
          <p:cNvPr id="4" name="Foliennummernplatzhalter 3"/>
          <p:cNvSpPr>
            <a:spLocks noGrp="1"/>
          </p:cNvSpPr>
          <p:nvPr>
            <p:ph type="sldNum" sz="quarter" idx="5"/>
          </p:nvPr>
        </p:nvSpPr>
        <p:spPr/>
        <p:txBody>
          <a:bodyPr/>
          <a:lstStyle/>
          <a:p>
            <a:fld id="{1892CA36-A97A-49B3-BB40-BB194698DE58}" type="slidenum">
              <a:rPr lang="de-CH" smtClean="0"/>
              <a:t>1</a:t>
            </a:fld>
            <a:endParaRPr lang="de-CH"/>
          </a:p>
        </p:txBody>
      </p:sp>
    </p:spTree>
    <p:extLst>
      <p:ext uri="{BB962C8B-B14F-4D97-AF65-F5344CB8AC3E}">
        <p14:creationId xmlns:p14="http://schemas.microsoft.com/office/powerpoint/2010/main" val="398456426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CH" b="0" dirty="0"/>
              <a:t>Wir stellen hier drei der </a:t>
            </a:r>
            <a:r>
              <a:rPr lang="de-CH" b="0" dirty="0" err="1"/>
              <a:t>verbreitesten</a:t>
            </a:r>
            <a:r>
              <a:rPr lang="de-CH" b="0" dirty="0"/>
              <a:t> Angststörungen vor (aus Myers, 2014)</a:t>
            </a:r>
          </a:p>
          <a:p>
            <a:endParaRPr lang="de-CH" b="1" dirty="0"/>
          </a:p>
          <a:p>
            <a:pPr marL="0" marR="0" lvl="0" indent="0" algn="l" defTabSz="914400" rtl="0" eaLnBrk="1" fontAlgn="auto" latinLnBrk="0" hangingPunct="1">
              <a:lnSpc>
                <a:spcPct val="100000"/>
              </a:lnSpc>
              <a:spcBef>
                <a:spcPts val="0"/>
              </a:spcBef>
              <a:spcAft>
                <a:spcPts val="0"/>
              </a:spcAft>
              <a:buClrTx/>
              <a:buSzTx/>
              <a:buFontTx/>
              <a:buNone/>
              <a:tabLst/>
              <a:defRPr/>
            </a:pPr>
            <a:r>
              <a:rPr lang="de-CH" b="1" dirty="0"/>
              <a:t>Phobien:</a:t>
            </a:r>
            <a:r>
              <a:rPr lang="de-CH" dirty="0"/>
              <a:t> Die Betroffenen fürchten sich intensiv und auf irrationale Weise vor spezifischen Objekten und Situationen (Spinnen, Vögel, ….. oder fahren im ÖV, grosse Plätze etc.). Hier gibt es also einen konkreten Auslöser. Viele Menschen akzeptieren ihre Phobie und leben mit ihr. Sie vermeiden einfach die angstauslösenden Situationen, Objekte. Doch einige Menschen sind durch ihre Anstrengung, die gefürchtete Situation zu vermeiden eingeschränkt und können unter Umständen nicht mehr aus dem Haus. </a:t>
            </a:r>
            <a:br>
              <a:rPr lang="de-CH" dirty="0"/>
            </a:br>
            <a:r>
              <a:rPr lang="de-CH" dirty="0"/>
              <a:t>Die «soziale Phobie» ist eine extreme Form von Schüchternheit. Menschen mit einer sozialen Phobie, der intensiven Angst gemustert zu werden, vermeiden potentiell peinliche Situationen wie in Gegenwart anderer zu sprechen, zum Essen auszugehen oder Partys zu besuchen. </a:t>
            </a:r>
          </a:p>
          <a:p>
            <a:endParaRPr lang="de-CH" b="1" dirty="0"/>
          </a:p>
          <a:p>
            <a:pPr marL="0" marR="0" lvl="0" indent="0" algn="l" defTabSz="914400" rtl="0" eaLnBrk="1" fontAlgn="auto" latinLnBrk="0" hangingPunct="1">
              <a:lnSpc>
                <a:spcPct val="100000"/>
              </a:lnSpc>
              <a:spcBef>
                <a:spcPts val="0"/>
              </a:spcBef>
              <a:spcAft>
                <a:spcPts val="0"/>
              </a:spcAft>
              <a:buClrTx/>
              <a:buSzTx/>
              <a:buFontTx/>
              <a:buNone/>
              <a:tabLst/>
              <a:defRPr/>
            </a:pPr>
            <a:r>
              <a:rPr lang="de-CH" b="1" dirty="0"/>
              <a:t>Panikstörung</a:t>
            </a:r>
            <a:r>
              <a:rPr lang="de-CH" dirty="0"/>
              <a:t>: Die Betroffenen erleben plötzlich auftretende Episoden intensiver Angst. Der Auslöser ist nicht erkennbar. Die Panikstörung kommt plötzlich – wie ein Tornado, hinterlässt eine Verwüstung und verschwindet.. Die Angst steigert sich bis zu einer Panikattacke, wie im eingangs gezeigten Clips dargestellt. Eine Episode von mehreren Minuten mit einer intensiven Angst, dass etwas Schreckliches passiert. Herzklopfen, Kurzatmigkeit, Erstickungsgefühle, Zittern und Schwindel sind typische Begleiterscheinungen. </a:t>
            </a:r>
            <a:br>
              <a:rPr lang="de-CH" dirty="0"/>
            </a:br>
            <a:r>
              <a:rPr lang="de-CH" dirty="0"/>
              <a:t>Bsp. Vorlesen: «Mir wurde plötzlich heiss und es war, als würde ich keine Luft mehr bekommen, Mein Herz raste, ich fing an zu schwitzen und zu zittern und ich glaubte, dass ich jeden Moment in Ohnmacht fallen würde. Dann wurden meine Finger taub und kribbelten, und alles kam mir unwirklich vor. Es war so schlimm, dass ich dachte, ich sterbe und ich habe meinen Mann gebeten, mich zur Notaufnahme zu bringen. Bis wir dort waren war das Schlimmste überstanden und ich fühlte mich einfach nur noch erschöpft.» (Bsp. aus </a:t>
            </a:r>
            <a:r>
              <a:rPr lang="de-CH" dirty="0" err="1"/>
              <a:t>Greist</a:t>
            </a:r>
            <a:r>
              <a:rPr lang="de-CH" dirty="0"/>
              <a:t> et al. 1986)</a:t>
            </a:r>
          </a:p>
          <a:p>
            <a:endParaRPr lang="de-CH" b="1" dirty="0"/>
          </a:p>
          <a:p>
            <a:r>
              <a:rPr lang="de-CH" b="1" dirty="0"/>
              <a:t>Generalisierte Angststörung</a:t>
            </a:r>
            <a:r>
              <a:rPr lang="de-CH" dirty="0"/>
              <a:t>: Die Betroffenen sind aus unerklärlichen Gründen dauerhaft angespannt und fühlen sich unwohl. Betroffene sind dauerbesorgt und haben Symptome wie Schwindelgefühle, feuchte Hände und Herzklopfen, Schlaflosigkeit. Schwierig ist, dass sich der Auslöser der Angst nicht identifizieren und damit umgehen oder vermeiden lässt. Oft geht die generalisierte Angststörung mit einer depressiven Stimmung einher. </a:t>
            </a:r>
          </a:p>
          <a:p>
            <a:endParaRPr lang="de-CH" dirty="0"/>
          </a:p>
        </p:txBody>
      </p:sp>
      <p:sp>
        <p:nvSpPr>
          <p:cNvPr id="4" name="Foliennummernplatzhalter 3"/>
          <p:cNvSpPr>
            <a:spLocks noGrp="1"/>
          </p:cNvSpPr>
          <p:nvPr>
            <p:ph type="sldNum" sz="quarter" idx="5"/>
          </p:nvPr>
        </p:nvSpPr>
        <p:spPr/>
        <p:txBody>
          <a:bodyPr/>
          <a:lstStyle/>
          <a:p>
            <a:fld id="{1892CA36-A97A-49B3-BB40-BB194698DE58}" type="slidenum">
              <a:rPr lang="de-CH" smtClean="0"/>
              <a:t>2</a:t>
            </a:fld>
            <a:endParaRPr lang="de-CH"/>
          </a:p>
        </p:txBody>
      </p:sp>
    </p:spTree>
    <p:extLst>
      <p:ext uri="{BB962C8B-B14F-4D97-AF65-F5344CB8AC3E}">
        <p14:creationId xmlns:p14="http://schemas.microsoft.com/office/powerpoint/2010/main" val="288554937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CH" dirty="0"/>
              <a:t>Angst ist sowohl ein </a:t>
            </a:r>
            <a:r>
              <a:rPr lang="de-CH" b="1" dirty="0"/>
              <a:t>Gefühl</a:t>
            </a:r>
            <a:r>
              <a:rPr lang="de-CH" dirty="0"/>
              <a:t> als auch eine </a:t>
            </a:r>
            <a:r>
              <a:rPr lang="de-CH" b="1" dirty="0"/>
              <a:t>Kognition</a:t>
            </a:r>
            <a:r>
              <a:rPr lang="de-CH" dirty="0"/>
              <a:t> – eine von Zweifeln geprägte Einschätzung unserer Sicherheit, unserer Situation. </a:t>
            </a:r>
          </a:p>
          <a:p>
            <a:endParaRPr lang="de-CH" dirty="0"/>
          </a:p>
          <a:p>
            <a:r>
              <a:rPr lang="de-CH" dirty="0"/>
              <a:t>Was könnten Ursachen für Angststörungen sein. Evtl. Vermutungen anstellen und kurz in Klasse sammeln. </a:t>
            </a:r>
          </a:p>
          <a:p>
            <a:endParaRPr lang="de-CH" dirty="0"/>
          </a:p>
          <a:p>
            <a:r>
              <a:rPr lang="de-CH" dirty="0"/>
              <a:t>Für die Entstehung von Angststörungen wird ein Zusammenspiel von mehreren Faktoren vermutet, die sich grob in zwei Erklärungsansätze unterteilen lassen:</a:t>
            </a:r>
          </a:p>
          <a:p>
            <a:endParaRPr lang="de-CH" dirty="0"/>
          </a:p>
          <a:p>
            <a:pPr marL="228600" indent="-228600">
              <a:buFontTx/>
              <a:buAutoNum type="alphaLcParenR"/>
            </a:pPr>
            <a:r>
              <a:rPr lang="de-CH" dirty="0"/>
              <a:t>Lerntheoretischer Ansatz</a:t>
            </a:r>
            <a:br>
              <a:rPr lang="de-CH" dirty="0"/>
            </a:br>
            <a:r>
              <a:rPr lang="de-CH" dirty="0"/>
              <a:t>Wenn unangenehme Ereignisse unvorhersehbar und unkontrollierbar auftreten entsteht Angst. Wenn diese genug stark ist oder die Art von Ereignissen wiederholt eintritt, wird die Angst erlernt. </a:t>
            </a:r>
          </a:p>
          <a:p>
            <a:pPr marL="0" indent="0">
              <a:buFontTx/>
              <a:buNone/>
            </a:pPr>
            <a:r>
              <a:rPr lang="de-CH" dirty="0"/>
              <a:t>- Man spricht fachwissenschaftlich auch von einer </a:t>
            </a:r>
            <a:r>
              <a:rPr lang="de-CH" b="1" dirty="0"/>
              <a:t>Konditionierung.</a:t>
            </a:r>
            <a:br>
              <a:rPr lang="de-CH" b="1" dirty="0"/>
            </a:br>
            <a:r>
              <a:rPr lang="de-CH" b="0" dirty="0"/>
              <a:t>Bsp. vorlesen: «Ich hatte beim Autofahren einen Zusammenstoss mit einem anderen Auto, dessen Fahrer ein Stoppschild übersehen hatte. Noch Monate später empfand ich Angst, wenn sich irgendein Auto aus einer Seitenstrasse näherte.» Oder Sie werden von einem Kampfhund angegriffen und entwickeln darauf eine Angst vor allen möglichen Hunden.</a:t>
            </a:r>
          </a:p>
          <a:p>
            <a:pPr marL="171450" indent="-171450">
              <a:buFontTx/>
              <a:buChar char="-"/>
            </a:pPr>
            <a:r>
              <a:rPr lang="de-CH" b="1" dirty="0"/>
              <a:t>Beobachtungslernen. </a:t>
            </a:r>
            <a:r>
              <a:rPr lang="de-CH" b="0" dirty="0"/>
              <a:t>Wir können Angst auch durch Beobachtung lernen, indem wir die Ängste anderer beobachten. Bsp. hat ein Elternteil eine ausgeprägte Angst vor Schlangen, Regenwürmern, alles was sich ohne Beine bewegt, dann überträgt sich das mit grosser Sicherheit auf die Kinder.</a:t>
            </a:r>
          </a:p>
          <a:p>
            <a:pPr marL="0" indent="0">
              <a:buFontTx/>
              <a:buNone/>
            </a:pPr>
            <a:r>
              <a:rPr lang="de-CH" b="0" dirty="0"/>
              <a:t>(Myers, 2014)</a:t>
            </a:r>
          </a:p>
          <a:p>
            <a:pPr marL="0" indent="0">
              <a:buFontTx/>
              <a:buNone/>
            </a:pPr>
            <a:endParaRPr lang="de-CH" dirty="0"/>
          </a:p>
          <a:p>
            <a:pPr marL="0" indent="0">
              <a:buFontTx/>
              <a:buNone/>
            </a:pPr>
            <a:endParaRPr lang="de-CH" dirty="0"/>
          </a:p>
          <a:p>
            <a:pPr marL="0" indent="0">
              <a:buFontTx/>
              <a:buNone/>
            </a:pPr>
            <a:endParaRPr lang="de-CH" dirty="0"/>
          </a:p>
          <a:p>
            <a:pPr marL="0" indent="0">
              <a:buFontTx/>
              <a:buNone/>
            </a:pPr>
            <a:endParaRPr lang="de-CH" dirty="0"/>
          </a:p>
          <a:p>
            <a:pPr marL="0" indent="0">
              <a:buFontTx/>
              <a:buNone/>
            </a:pPr>
            <a:endParaRPr lang="de-CH" dirty="0"/>
          </a:p>
          <a:p>
            <a:pPr marL="171450" indent="-171450">
              <a:buFontTx/>
              <a:buChar char="-"/>
            </a:pPr>
            <a:r>
              <a:rPr lang="de-CH" dirty="0"/>
              <a:t>Biologischer Ansatz</a:t>
            </a:r>
          </a:p>
          <a:p>
            <a:pPr marL="0" indent="0">
              <a:buFontTx/>
              <a:buNone/>
            </a:pPr>
            <a:endParaRPr lang="de-CH" dirty="0"/>
          </a:p>
          <a:p>
            <a:pPr marL="0" indent="0">
              <a:buFontTx/>
              <a:buNone/>
            </a:pPr>
            <a:endParaRPr lang="de-CH" dirty="0"/>
          </a:p>
        </p:txBody>
      </p:sp>
      <p:sp>
        <p:nvSpPr>
          <p:cNvPr id="4" name="Foliennummernplatzhalter 3"/>
          <p:cNvSpPr>
            <a:spLocks noGrp="1"/>
          </p:cNvSpPr>
          <p:nvPr>
            <p:ph type="sldNum" sz="quarter" idx="5"/>
          </p:nvPr>
        </p:nvSpPr>
        <p:spPr/>
        <p:txBody>
          <a:bodyPr/>
          <a:lstStyle/>
          <a:p>
            <a:fld id="{1892CA36-A97A-49B3-BB40-BB194698DE58}" type="slidenum">
              <a:rPr lang="de-CH" smtClean="0"/>
              <a:t>3</a:t>
            </a:fld>
            <a:endParaRPr lang="de-CH"/>
          </a:p>
        </p:txBody>
      </p:sp>
    </p:spTree>
    <p:extLst>
      <p:ext uri="{BB962C8B-B14F-4D97-AF65-F5344CB8AC3E}">
        <p14:creationId xmlns:p14="http://schemas.microsoft.com/office/powerpoint/2010/main" val="227444345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0" indent="0">
              <a:buFontTx/>
              <a:buNone/>
            </a:pPr>
            <a:r>
              <a:rPr lang="de-CH" dirty="0"/>
              <a:t>b) Biologischer Ansatz</a:t>
            </a:r>
          </a:p>
          <a:p>
            <a:pPr marL="171450" indent="-171450">
              <a:buFontTx/>
              <a:buChar char="-"/>
            </a:pPr>
            <a:r>
              <a:rPr lang="de-CH" b="1" dirty="0"/>
              <a:t>Evolutionstheoretische Erklärung</a:t>
            </a:r>
            <a:r>
              <a:rPr lang="de-CH" dirty="0"/>
              <a:t>: Der Mensch ist biologische darauf vorbereitet, Bedrohungen zu fürchten, denen unsere Vorfahren ausgesetzt waren. Die meisten unserer Phobien gelten spezifischen Objekten wie Spinnen, Schlangen und anderen Tieren, ebenso wie geschlossenen Räumen und Höhen, Unwetter und Dunkelheit. (Wer solche Bedrohungen furchtlos gegenüberstand, hatte eine geringere Überlebenswahrscheinlichkeit). </a:t>
            </a:r>
            <a:br>
              <a:rPr lang="de-CH" dirty="0"/>
            </a:br>
            <a:r>
              <a:rPr lang="de-CH" dirty="0"/>
              <a:t>Flugangst bspw. kann von der biologischen Veranlagung herrühren, die uns prädisponiert, Höhen zu fürchten. Bemerkenswerterweise führten fortwährende Luftangriffe im 2. Weltkrieg bei Betroffenen kaum zu dauerhaften Phobien. Die Evolution hat uns nicht darauf vorbereitet, Bomben, die vom Himmel fallen zu fürchten. </a:t>
            </a:r>
          </a:p>
          <a:p>
            <a:pPr marL="171450" indent="-171450">
              <a:buFontTx/>
              <a:buChar char="-"/>
            </a:pPr>
            <a:r>
              <a:rPr lang="de-CH" b="1" dirty="0"/>
              <a:t>Gene: </a:t>
            </a:r>
            <a:r>
              <a:rPr lang="de-CH" b="0" dirty="0"/>
              <a:t>Manche Menschen sind ängstlicher als andere. Manche Menschen haben Gene, die sie zu Orchideen machen – verletzlich, aber unter günstigen Bedingungen zu Schönheit fähig. Andere sind Butterblumen – abgehärtet und fähig, unter verschiedenen Umständen zu gedeihen. </a:t>
            </a:r>
            <a:br>
              <a:rPr lang="de-CH" b="0" dirty="0"/>
            </a:br>
            <a:r>
              <a:rPr lang="de-CH" b="0" dirty="0"/>
              <a:t>Ein Forschungsteam hat 17 Gene identifiziert, die häufig bei typischen Angststörungen vorhanden sind (</a:t>
            </a:r>
            <a:r>
              <a:rPr lang="de-CH" b="0" dirty="0" err="1"/>
              <a:t>Hovatta</a:t>
            </a:r>
            <a:r>
              <a:rPr lang="de-CH" b="0" dirty="0"/>
              <a:t> et al. 2005).</a:t>
            </a:r>
          </a:p>
          <a:p>
            <a:pPr marL="171450" indent="-171450">
              <a:buFontTx/>
              <a:buChar char="-"/>
            </a:pPr>
            <a:r>
              <a:rPr lang="de-CH" b="1" dirty="0"/>
              <a:t>Gehirn</a:t>
            </a:r>
            <a:r>
              <a:rPr lang="de-CH" b="0" dirty="0"/>
              <a:t>: Generalisierte Angst, Panikattacken, aber auch Posttraumatische Belastungsstörungen sind biologische messbar als Überregung der Hirnregionen, die an der Impulskontrolle und der Steuerung gewohnheitsmässigen Verhaltens beteiligt sind. </a:t>
            </a:r>
          </a:p>
          <a:p>
            <a:pPr marL="0" indent="0">
              <a:buFontTx/>
              <a:buNone/>
            </a:pPr>
            <a:r>
              <a:rPr lang="de-CH" b="0" dirty="0"/>
              <a:t>(Myers, 2014)</a:t>
            </a:r>
            <a:endParaRPr lang="de-CH" b="1" dirty="0"/>
          </a:p>
        </p:txBody>
      </p:sp>
      <p:sp>
        <p:nvSpPr>
          <p:cNvPr id="4" name="Foliennummernplatzhalter 3"/>
          <p:cNvSpPr>
            <a:spLocks noGrp="1"/>
          </p:cNvSpPr>
          <p:nvPr>
            <p:ph type="sldNum" sz="quarter" idx="5"/>
          </p:nvPr>
        </p:nvSpPr>
        <p:spPr/>
        <p:txBody>
          <a:bodyPr/>
          <a:lstStyle/>
          <a:p>
            <a:fld id="{1892CA36-A97A-49B3-BB40-BB194698DE58}" type="slidenum">
              <a:rPr lang="de-CH" smtClean="0"/>
              <a:t>4</a:t>
            </a:fld>
            <a:endParaRPr lang="de-CH"/>
          </a:p>
        </p:txBody>
      </p:sp>
    </p:spTree>
    <p:extLst>
      <p:ext uri="{BB962C8B-B14F-4D97-AF65-F5344CB8AC3E}">
        <p14:creationId xmlns:p14="http://schemas.microsoft.com/office/powerpoint/2010/main" val="420652878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CH" dirty="0"/>
              <a:t>Angststörungen verschwinden selten von allein. Sie neigen dazu, fortzubestehen und sich zu verschlimmern. Oft entwickelt sich darauf eine Angst vor der Angst selbst (Bezug nehmen auf Clip) und ein ausgeprägtes Verhalten, verängstigende Situationen zu vermeiden. </a:t>
            </a:r>
          </a:p>
          <a:p>
            <a:r>
              <a:rPr lang="de-CH" dirty="0"/>
              <a:t>Eine präzise Diagnose steht zu Beginn jeder Therapie. Es müssen andere Faktoren ausgeschlossen werden können. </a:t>
            </a:r>
          </a:p>
          <a:p>
            <a:r>
              <a:rPr lang="de-CH" dirty="0"/>
              <a:t>Ziel jeder Therapie muss sein, Angstsymptome und Vermeidungsverhalten zu reduzieren und damit die Lebensqualität zu verbessern, Teilhabe am gesellschaftlichen Leben ermöglichen.  </a:t>
            </a:r>
          </a:p>
          <a:p>
            <a:endParaRPr lang="de-CH" dirty="0"/>
          </a:p>
          <a:p>
            <a:r>
              <a:rPr lang="de-CH" b="1" dirty="0"/>
              <a:t>Kognitive Verhaltenstherapie</a:t>
            </a:r>
            <a:r>
              <a:rPr lang="de-CH" dirty="0"/>
              <a:t>: Dieser Therapie liegt die Idee zu Grunde, dass sich Gedanken, Gefühle und Verhaltensweisen gegenseitig beeinflussen. Die betroffene Person soll lernen, welche Denkabläufe und Verhaltensweisen dazu führen, dass die Angst aufrechterhalten wird. Im Expositionsverfahren begibt sich die zu behandelnde Person unter therapeutischer Anleitung in die gefürchtete Situation – meist zunächst in der Vorstellung später real. Ziel ist es, die Situation so lange auszuhalten, bis die Angstgefühle spürbar nachlassen. So kann die Person mit der Zeit erkennen, dass ihre Angst unbegründet ist. </a:t>
            </a:r>
          </a:p>
          <a:p>
            <a:endParaRPr lang="de-CH" dirty="0"/>
          </a:p>
          <a:p>
            <a:r>
              <a:rPr lang="de-CH" dirty="0"/>
              <a:t>Angststörungen lassen sich auch </a:t>
            </a:r>
            <a:r>
              <a:rPr lang="de-CH" b="1" dirty="0"/>
              <a:t>medikamentö</a:t>
            </a:r>
            <a:r>
              <a:rPr lang="de-CH" dirty="0"/>
              <a:t>s behandeln, meist handelt es sich um Antidepressiva. Antidepressiva greifen in den Hirnstoffwechsel ein und sorgen dafür, dass bestimmte Botenstoffe wieder ins Gleichgewicht kommen. Denn bei vielen Betroffenen lässt sich eine Dysbalance der Neurotransmitter Serotonin und Noradrenalin beobachten.</a:t>
            </a:r>
          </a:p>
          <a:p>
            <a:endParaRPr lang="de-CH" dirty="0"/>
          </a:p>
          <a:p>
            <a:r>
              <a:rPr lang="de-CH" dirty="0"/>
              <a:t>Zur Unterstützung dient auch </a:t>
            </a:r>
            <a:r>
              <a:rPr lang="de-CH" b="1" dirty="0"/>
              <a:t>Sport oder Entspannungsübungen</a:t>
            </a:r>
            <a:r>
              <a:rPr lang="de-CH" dirty="0"/>
              <a:t>.  Damit lässt sich eine Angsterkrankung nicht heilen, jedoch können die Symptome deutlich gelindert werden und die Behandlung unterstützen (Bezug nehmen auf Clip). </a:t>
            </a:r>
          </a:p>
        </p:txBody>
      </p:sp>
      <p:sp>
        <p:nvSpPr>
          <p:cNvPr id="4" name="Foliennummernplatzhalter 3"/>
          <p:cNvSpPr>
            <a:spLocks noGrp="1"/>
          </p:cNvSpPr>
          <p:nvPr>
            <p:ph type="sldNum" sz="quarter" idx="5"/>
          </p:nvPr>
        </p:nvSpPr>
        <p:spPr/>
        <p:txBody>
          <a:bodyPr/>
          <a:lstStyle/>
          <a:p>
            <a:fld id="{1892CA36-A97A-49B3-BB40-BB194698DE58}" type="slidenum">
              <a:rPr lang="de-CH" smtClean="0"/>
              <a:t>5</a:t>
            </a:fld>
            <a:endParaRPr lang="de-CH"/>
          </a:p>
        </p:txBody>
      </p:sp>
    </p:spTree>
    <p:extLst>
      <p:ext uri="{BB962C8B-B14F-4D97-AF65-F5344CB8AC3E}">
        <p14:creationId xmlns:p14="http://schemas.microsoft.com/office/powerpoint/2010/main" val="366785196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CH" dirty="0"/>
              <a:t>Einer Angsterkrankung kann man nicht direkt vorbeugen, da sich die ursächlichen Faktoren kaum beeinflussen lassen. </a:t>
            </a:r>
            <a:r>
              <a:rPr lang="de-CH" b="1" dirty="0"/>
              <a:t>Wichtig ist aber, bei ersten Anzeichen frühzeitig zu reagieren</a:t>
            </a:r>
            <a:r>
              <a:rPr lang="de-CH" dirty="0"/>
              <a:t>. </a:t>
            </a:r>
          </a:p>
        </p:txBody>
      </p:sp>
      <p:sp>
        <p:nvSpPr>
          <p:cNvPr id="4" name="Foliennummernplatzhalter 3"/>
          <p:cNvSpPr>
            <a:spLocks noGrp="1"/>
          </p:cNvSpPr>
          <p:nvPr>
            <p:ph type="sldNum" sz="quarter" idx="5"/>
          </p:nvPr>
        </p:nvSpPr>
        <p:spPr/>
        <p:txBody>
          <a:bodyPr/>
          <a:lstStyle/>
          <a:p>
            <a:fld id="{1892CA36-A97A-49B3-BB40-BB194698DE58}" type="slidenum">
              <a:rPr lang="de-CH" smtClean="0"/>
              <a:t>6</a:t>
            </a:fld>
            <a:endParaRPr lang="de-CH"/>
          </a:p>
        </p:txBody>
      </p:sp>
    </p:spTree>
    <p:extLst>
      <p:ext uri="{BB962C8B-B14F-4D97-AF65-F5344CB8AC3E}">
        <p14:creationId xmlns:p14="http://schemas.microsoft.com/office/powerpoint/2010/main" val="137130179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2FBFA73-E717-69CA-EE18-C29608503994}"/>
              </a:ext>
            </a:extLst>
          </p:cNvPr>
          <p:cNvSpPr>
            <a:spLocks noGrp="1"/>
          </p:cNvSpPr>
          <p:nvPr>
            <p:ph type="ctrTitle"/>
          </p:nvPr>
        </p:nvSpPr>
        <p:spPr>
          <a:xfrm>
            <a:off x="1524000" y="1122363"/>
            <a:ext cx="9144000" cy="2387600"/>
          </a:xfrm>
        </p:spPr>
        <p:txBody>
          <a:bodyPr anchor="b"/>
          <a:lstStyle>
            <a:lvl1pPr algn="ctr">
              <a:defRPr sz="6000"/>
            </a:lvl1pPr>
          </a:lstStyle>
          <a:p>
            <a:r>
              <a:rPr lang="de-DE"/>
              <a:t>Mastertitelformat bearbeiten</a:t>
            </a:r>
            <a:endParaRPr lang="de-CH"/>
          </a:p>
        </p:txBody>
      </p:sp>
      <p:sp>
        <p:nvSpPr>
          <p:cNvPr id="3" name="Untertitel 2">
            <a:extLst>
              <a:ext uri="{FF2B5EF4-FFF2-40B4-BE49-F238E27FC236}">
                <a16:creationId xmlns:a16="http://schemas.microsoft.com/office/drawing/2014/main" id="{1FB019D8-7753-F572-69A5-C3E41CA6367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Master-Untertitelformat bearbeiten</a:t>
            </a:r>
            <a:endParaRPr lang="de-CH"/>
          </a:p>
        </p:txBody>
      </p:sp>
      <p:sp>
        <p:nvSpPr>
          <p:cNvPr id="4" name="Datumsplatzhalter 3">
            <a:extLst>
              <a:ext uri="{FF2B5EF4-FFF2-40B4-BE49-F238E27FC236}">
                <a16:creationId xmlns:a16="http://schemas.microsoft.com/office/drawing/2014/main" id="{090DC355-C7C1-6EF6-41F1-38BDD5A3F36C}"/>
              </a:ext>
            </a:extLst>
          </p:cNvPr>
          <p:cNvSpPr>
            <a:spLocks noGrp="1"/>
          </p:cNvSpPr>
          <p:nvPr>
            <p:ph type="dt" sz="half" idx="10"/>
          </p:nvPr>
        </p:nvSpPr>
        <p:spPr/>
        <p:txBody>
          <a:bodyPr/>
          <a:lstStyle/>
          <a:p>
            <a:fld id="{97026E52-9036-4FDD-982B-BF7A13D7B0F7}" type="datetime1">
              <a:rPr lang="de-CH" smtClean="0"/>
              <a:t>28.10.24</a:t>
            </a:fld>
            <a:endParaRPr lang="de-CH"/>
          </a:p>
        </p:txBody>
      </p:sp>
      <p:sp>
        <p:nvSpPr>
          <p:cNvPr id="5" name="Fußzeilenplatzhalter 4">
            <a:extLst>
              <a:ext uri="{FF2B5EF4-FFF2-40B4-BE49-F238E27FC236}">
                <a16:creationId xmlns:a16="http://schemas.microsoft.com/office/drawing/2014/main" id="{535F4D82-8827-3C6D-824F-6410D5DBB026}"/>
              </a:ext>
            </a:extLst>
          </p:cNvPr>
          <p:cNvSpPr>
            <a:spLocks noGrp="1"/>
          </p:cNvSpPr>
          <p:nvPr>
            <p:ph type="ftr" sz="quarter" idx="11"/>
          </p:nvPr>
        </p:nvSpPr>
        <p:spPr/>
        <p:txBody>
          <a:bodyPr/>
          <a:lstStyle/>
          <a:p>
            <a:r>
              <a:rPr lang="de-DE"/>
              <a:t>Pädagogische Maturitätsschule Kreuzlingen, Carla Aubry</a:t>
            </a:r>
            <a:endParaRPr lang="de-CH"/>
          </a:p>
        </p:txBody>
      </p:sp>
      <p:sp>
        <p:nvSpPr>
          <p:cNvPr id="6" name="Foliennummernplatzhalter 5">
            <a:extLst>
              <a:ext uri="{FF2B5EF4-FFF2-40B4-BE49-F238E27FC236}">
                <a16:creationId xmlns:a16="http://schemas.microsoft.com/office/drawing/2014/main" id="{16A5A84A-9B04-CC28-B7D0-215C36283455}"/>
              </a:ext>
            </a:extLst>
          </p:cNvPr>
          <p:cNvSpPr>
            <a:spLocks noGrp="1"/>
          </p:cNvSpPr>
          <p:nvPr>
            <p:ph type="sldNum" sz="quarter" idx="12"/>
          </p:nvPr>
        </p:nvSpPr>
        <p:spPr/>
        <p:txBody>
          <a:bodyPr/>
          <a:lstStyle/>
          <a:p>
            <a:fld id="{887BCAFE-5501-47D8-B12A-75B56EB199A9}" type="slidenum">
              <a:rPr lang="de-CH" smtClean="0"/>
              <a:t>‹N°›</a:t>
            </a:fld>
            <a:endParaRPr lang="de-CH"/>
          </a:p>
        </p:txBody>
      </p:sp>
    </p:spTree>
    <p:extLst>
      <p:ext uri="{BB962C8B-B14F-4D97-AF65-F5344CB8AC3E}">
        <p14:creationId xmlns:p14="http://schemas.microsoft.com/office/powerpoint/2010/main" val="11153091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40B9194-E2B2-5434-6ABF-0E24019B2CE4}"/>
              </a:ext>
            </a:extLst>
          </p:cNvPr>
          <p:cNvSpPr>
            <a:spLocks noGrp="1"/>
          </p:cNvSpPr>
          <p:nvPr>
            <p:ph type="title"/>
          </p:nvPr>
        </p:nvSpPr>
        <p:spPr/>
        <p:txBody>
          <a:bodyPr/>
          <a:lstStyle/>
          <a:p>
            <a:r>
              <a:rPr lang="de-DE"/>
              <a:t>Mastertitelformat bearbeiten</a:t>
            </a:r>
            <a:endParaRPr lang="de-CH"/>
          </a:p>
        </p:txBody>
      </p:sp>
      <p:sp>
        <p:nvSpPr>
          <p:cNvPr id="3" name="Vertikaler Textplatzhalter 2">
            <a:extLst>
              <a:ext uri="{FF2B5EF4-FFF2-40B4-BE49-F238E27FC236}">
                <a16:creationId xmlns:a16="http://schemas.microsoft.com/office/drawing/2014/main" id="{206ECE96-E8CF-1D8A-A4A4-23BCE3770CF8}"/>
              </a:ext>
            </a:extLst>
          </p:cNvPr>
          <p:cNvSpPr>
            <a:spLocks noGrp="1"/>
          </p:cNvSpPr>
          <p:nvPr>
            <p:ph type="body" orient="vert" idx="1"/>
          </p:nvPr>
        </p:nvSpPr>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4" name="Datumsplatzhalter 3">
            <a:extLst>
              <a:ext uri="{FF2B5EF4-FFF2-40B4-BE49-F238E27FC236}">
                <a16:creationId xmlns:a16="http://schemas.microsoft.com/office/drawing/2014/main" id="{B088AB13-1281-FF5F-372B-44AC0E1687CC}"/>
              </a:ext>
            </a:extLst>
          </p:cNvPr>
          <p:cNvSpPr>
            <a:spLocks noGrp="1"/>
          </p:cNvSpPr>
          <p:nvPr>
            <p:ph type="dt" sz="half" idx="10"/>
          </p:nvPr>
        </p:nvSpPr>
        <p:spPr/>
        <p:txBody>
          <a:bodyPr/>
          <a:lstStyle/>
          <a:p>
            <a:fld id="{BC049AC8-8784-4950-B5C9-BCA6629B7A76}" type="datetime1">
              <a:rPr lang="de-CH" smtClean="0"/>
              <a:t>28.10.24</a:t>
            </a:fld>
            <a:endParaRPr lang="de-CH"/>
          </a:p>
        </p:txBody>
      </p:sp>
      <p:sp>
        <p:nvSpPr>
          <p:cNvPr id="5" name="Fußzeilenplatzhalter 4">
            <a:extLst>
              <a:ext uri="{FF2B5EF4-FFF2-40B4-BE49-F238E27FC236}">
                <a16:creationId xmlns:a16="http://schemas.microsoft.com/office/drawing/2014/main" id="{6FB7E93D-E207-B18A-9706-490111F900B5}"/>
              </a:ext>
            </a:extLst>
          </p:cNvPr>
          <p:cNvSpPr>
            <a:spLocks noGrp="1"/>
          </p:cNvSpPr>
          <p:nvPr>
            <p:ph type="ftr" sz="quarter" idx="11"/>
          </p:nvPr>
        </p:nvSpPr>
        <p:spPr/>
        <p:txBody>
          <a:bodyPr/>
          <a:lstStyle/>
          <a:p>
            <a:r>
              <a:rPr lang="de-DE"/>
              <a:t>Pädagogische Maturitätsschule Kreuzlingen, Carla Aubry</a:t>
            </a:r>
            <a:endParaRPr lang="de-CH"/>
          </a:p>
        </p:txBody>
      </p:sp>
      <p:sp>
        <p:nvSpPr>
          <p:cNvPr id="6" name="Foliennummernplatzhalter 5">
            <a:extLst>
              <a:ext uri="{FF2B5EF4-FFF2-40B4-BE49-F238E27FC236}">
                <a16:creationId xmlns:a16="http://schemas.microsoft.com/office/drawing/2014/main" id="{441F3117-D3FB-AE0E-734C-45C40921F025}"/>
              </a:ext>
            </a:extLst>
          </p:cNvPr>
          <p:cNvSpPr>
            <a:spLocks noGrp="1"/>
          </p:cNvSpPr>
          <p:nvPr>
            <p:ph type="sldNum" sz="quarter" idx="12"/>
          </p:nvPr>
        </p:nvSpPr>
        <p:spPr/>
        <p:txBody>
          <a:bodyPr/>
          <a:lstStyle/>
          <a:p>
            <a:fld id="{887BCAFE-5501-47D8-B12A-75B56EB199A9}" type="slidenum">
              <a:rPr lang="de-CH" smtClean="0"/>
              <a:t>‹N°›</a:t>
            </a:fld>
            <a:endParaRPr lang="de-CH"/>
          </a:p>
        </p:txBody>
      </p:sp>
    </p:spTree>
    <p:extLst>
      <p:ext uri="{BB962C8B-B14F-4D97-AF65-F5344CB8AC3E}">
        <p14:creationId xmlns:p14="http://schemas.microsoft.com/office/powerpoint/2010/main" val="11769716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a:extLst>
              <a:ext uri="{FF2B5EF4-FFF2-40B4-BE49-F238E27FC236}">
                <a16:creationId xmlns:a16="http://schemas.microsoft.com/office/drawing/2014/main" id="{6D074251-D2D0-96FE-A2E2-38CB8C935D74}"/>
              </a:ext>
            </a:extLst>
          </p:cNvPr>
          <p:cNvSpPr>
            <a:spLocks noGrp="1"/>
          </p:cNvSpPr>
          <p:nvPr>
            <p:ph type="title" orient="vert"/>
          </p:nvPr>
        </p:nvSpPr>
        <p:spPr>
          <a:xfrm>
            <a:off x="8724900" y="365125"/>
            <a:ext cx="2628900" cy="5811838"/>
          </a:xfrm>
        </p:spPr>
        <p:txBody>
          <a:bodyPr vert="eaVert"/>
          <a:lstStyle/>
          <a:p>
            <a:r>
              <a:rPr lang="de-DE"/>
              <a:t>Mastertitelformat bearbeiten</a:t>
            </a:r>
            <a:endParaRPr lang="de-CH"/>
          </a:p>
        </p:txBody>
      </p:sp>
      <p:sp>
        <p:nvSpPr>
          <p:cNvPr id="3" name="Vertikaler Textplatzhalter 2">
            <a:extLst>
              <a:ext uri="{FF2B5EF4-FFF2-40B4-BE49-F238E27FC236}">
                <a16:creationId xmlns:a16="http://schemas.microsoft.com/office/drawing/2014/main" id="{9D7F339A-4EE9-8D56-944E-655CBAF7A20B}"/>
              </a:ext>
            </a:extLst>
          </p:cNvPr>
          <p:cNvSpPr>
            <a:spLocks noGrp="1"/>
          </p:cNvSpPr>
          <p:nvPr>
            <p:ph type="body" orient="vert" idx="1"/>
          </p:nvPr>
        </p:nvSpPr>
        <p:spPr>
          <a:xfrm>
            <a:off x="838200" y="365125"/>
            <a:ext cx="7734300" cy="5811838"/>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4" name="Datumsplatzhalter 3">
            <a:extLst>
              <a:ext uri="{FF2B5EF4-FFF2-40B4-BE49-F238E27FC236}">
                <a16:creationId xmlns:a16="http://schemas.microsoft.com/office/drawing/2014/main" id="{E43559E9-E7ED-D03F-B3E5-D1D7BA68B80C}"/>
              </a:ext>
            </a:extLst>
          </p:cNvPr>
          <p:cNvSpPr>
            <a:spLocks noGrp="1"/>
          </p:cNvSpPr>
          <p:nvPr>
            <p:ph type="dt" sz="half" idx="10"/>
          </p:nvPr>
        </p:nvSpPr>
        <p:spPr/>
        <p:txBody>
          <a:bodyPr/>
          <a:lstStyle/>
          <a:p>
            <a:fld id="{BAD5AD87-AF53-425A-8934-4CDC2B124078}" type="datetime1">
              <a:rPr lang="de-CH" smtClean="0"/>
              <a:t>28.10.24</a:t>
            </a:fld>
            <a:endParaRPr lang="de-CH"/>
          </a:p>
        </p:txBody>
      </p:sp>
      <p:sp>
        <p:nvSpPr>
          <p:cNvPr id="5" name="Fußzeilenplatzhalter 4">
            <a:extLst>
              <a:ext uri="{FF2B5EF4-FFF2-40B4-BE49-F238E27FC236}">
                <a16:creationId xmlns:a16="http://schemas.microsoft.com/office/drawing/2014/main" id="{96AD5978-FED2-C4E8-20CC-439E9122CE49}"/>
              </a:ext>
            </a:extLst>
          </p:cNvPr>
          <p:cNvSpPr>
            <a:spLocks noGrp="1"/>
          </p:cNvSpPr>
          <p:nvPr>
            <p:ph type="ftr" sz="quarter" idx="11"/>
          </p:nvPr>
        </p:nvSpPr>
        <p:spPr/>
        <p:txBody>
          <a:bodyPr/>
          <a:lstStyle/>
          <a:p>
            <a:r>
              <a:rPr lang="de-DE"/>
              <a:t>Pädagogische Maturitätsschule Kreuzlingen, Carla Aubry</a:t>
            </a:r>
            <a:endParaRPr lang="de-CH"/>
          </a:p>
        </p:txBody>
      </p:sp>
      <p:sp>
        <p:nvSpPr>
          <p:cNvPr id="6" name="Foliennummernplatzhalter 5">
            <a:extLst>
              <a:ext uri="{FF2B5EF4-FFF2-40B4-BE49-F238E27FC236}">
                <a16:creationId xmlns:a16="http://schemas.microsoft.com/office/drawing/2014/main" id="{A4253F4A-709B-C5D5-159E-2142C9D88C21}"/>
              </a:ext>
            </a:extLst>
          </p:cNvPr>
          <p:cNvSpPr>
            <a:spLocks noGrp="1"/>
          </p:cNvSpPr>
          <p:nvPr>
            <p:ph type="sldNum" sz="quarter" idx="12"/>
          </p:nvPr>
        </p:nvSpPr>
        <p:spPr/>
        <p:txBody>
          <a:bodyPr/>
          <a:lstStyle/>
          <a:p>
            <a:fld id="{887BCAFE-5501-47D8-B12A-75B56EB199A9}" type="slidenum">
              <a:rPr lang="de-CH" smtClean="0"/>
              <a:t>‹N°›</a:t>
            </a:fld>
            <a:endParaRPr lang="de-CH"/>
          </a:p>
        </p:txBody>
      </p:sp>
    </p:spTree>
    <p:extLst>
      <p:ext uri="{BB962C8B-B14F-4D97-AF65-F5344CB8AC3E}">
        <p14:creationId xmlns:p14="http://schemas.microsoft.com/office/powerpoint/2010/main" val="22460278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AE166FA-BE3E-8F9B-81AA-40DAD76CAC38}"/>
              </a:ext>
            </a:extLst>
          </p:cNvPr>
          <p:cNvSpPr>
            <a:spLocks noGrp="1"/>
          </p:cNvSpPr>
          <p:nvPr>
            <p:ph type="title"/>
          </p:nvPr>
        </p:nvSpPr>
        <p:spPr/>
        <p:txBody>
          <a:bodyPr/>
          <a:lstStyle/>
          <a:p>
            <a:r>
              <a:rPr lang="de-DE"/>
              <a:t>Mastertitelformat bearbeiten</a:t>
            </a:r>
            <a:endParaRPr lang="de-CH"/>
          </a:p>
        </p:txBody>
      </p:sp>
      <p:sp>
        <p:nvSpPr>
          <p:cNvPr id="3" name="Inhaltsplatzhalter 2">
            <a:extLst>
              <a:ext uri="{FF2B5EF4-FFF2-40B4-BE49-F238E27FC236}">
                <a16:creationId xmlns:a16="http://schemas.microsoft.com/office/drawing/2014/main" id="{C16ABC10-8A57-8FAE-B649-F1F9D02C2119}"/>
              </a:ext>
            </a:extLst>
          </p:cNvPr>
          <p:cNvSpPr>
            <a:spLocks noGrp="1"/>
          </p:cNvSpPr>
          <p:nvPr>
            <p:ph idx="1"/>
          </p:nvPr>
        </p:nvSpPr>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4" name="Datumsplatzhalter 3">
            <a:extLst>
              <a:ext uri="{FF2B5EF4-FFF2-40B4-BE49-F238E27FC236}">
                <a16:creationId xmlns:a16="http://schemas.microsoft.com/office/drawing/2014/main" id="{34876E18-C6A9-44CB-4C6D-48B7AE07B425}"/>
              </a:ext>
            </a:extLst>
          </p:cNvPr>
          <p:cNvSpPr>
            <a:spLocks noGrp="1"/>
          </p:cNvSpPr>
          <p:nvPr>
            <p:ph type="dt" sz="half" idx="10"/>
          </p:nvPr>
        </p:nvSpPr>
        <p:spPr/>
        <p:txBody>
          <a:bodyPr/>
          <a:lstStyle/>
          <a:p>
            <a:fld id="{E0BF01B0-B1E9-4FB7-9E7B-5308A5A3B42A}" type="datetime1">
              <a:rPr lang="de-CH" smtClean="0"/>
              <a:t>28.10.24</a:t>
            </a:fld>
            <a:endParaRPr lang="de-CH"/>
          </a:p>
        </p:txBody>
      </p:sp>
      <p:sp>
        <p:nvSpPr>
          <p:cNvPr id="5" name="Fußzeilenplatzhalter 4">
            <a:extLst>
              <a:ext uri="{FF2B5EF4-FFF2-40B4-BE49-F238E27FC236}">
                <a16:creationId xmlns:a16="http://schemas.microsoft.com/office/drawing/2014/main" id="{A0666C1E-40B1-B712-F447-05BA85E2A0BE}"/>
              </a:ext>
            </a:extLst>
          </p:cNvPr>
          <p:cNvSpPr>
            <a:spLocks noGrp="1"/>
          </p:cNvSpPr>
          <p:nvPr>
            <p:ph type="ftr" sz="quarter" idx="11"/>
          </p:nvPr>
        </p:nvSpPr>
        <p:spPr/>
        <p:txBody>
          <a:bodyPr/>
          <a:lstStyle/>
          <a:p>
            <a:r>
              <a:rPr lang="de-DE"/>
              <a:t>Pädagogische Maturitätsschule Kreuzlingen, Carla Aubry</a:t>
            </a:r>
            <a:endParaRPr lang="de-CH"/>
          </a:p>
        </p:txBody>
      </p:sp>
      <p:sp>
        <p:nvSpPr>
          <p:cNvPr id="6" name="Foliennummernplatzhalter 5">
            <a:extLst>
              <a:ext uri="{FF2B5EF4-FFF2-40B4-BE49-F238E27FC236}">
                <a16:creationId xmlns:a16="http://schemas.microsoft.com/office/drawing/2014/main" id="{1DBC91B4-3DD0-BDE4-7AD1-A5311CDBF6B1}"/>
              </a:ext>
            </a:extLst>
          </p:cNvPr>
          <p:cNvSpPr>
            <a:spLocks noGrp="1"/>
          </p:cNvSpPr>
          <p:nvPr>
            <p:ph type="sldNum" sz="quarter" idx="12"/>
          </p:nvPr>
        </p:nvSpPr>
        <p:spPr/>
        <p:txBody>
          <a:bodyPr/>
          <a:lstStyle/>
          <a:p>
            <a:fld id="{887BCAFE-5501-47D8-B12A-75B56EB199A9}" type="slidenum">
              <a:rPr lang="de-CH" smtClean="0"/>
              <a:t>‹N°›</a:t>
            </a:fld>
            <a:endParaRPr lang="de-CH"/>
          </a:p>
        </p:txBody>
      </p:sp>
    </p:spTree>
    <p:extLst>
      <p:ext uri="{BB962C8B-B14F-4D97-AF65-F5344CB8AC3E}">
        <p14:creationId xmlns:p14="http://schemas.microsoft.com/office/powerpoint/2010/main" val="5536030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D7311CB-6F96-2BF6-4261-497EF0CDE1D6}"/>
              </a:ext>
            </a:extLst>
          </p:cNvPr>
          <p:cNvSpPr>
            <a:spLocks noGrp="1"/>
          </p:cNvSpPr>
          <p:nvPr>
            <p:ph type="title"/>
          </p:nvPr>
        </p:nvSpPr>
        <p:spPr>
          <a:xfrm>
            <a:off x="831850" y="1709738"/>
            <a:ext cx="10515600" cy="2852737"/>
          </a:xfrm>
        </p:spPr>
        <p:txBody>
          <a:bodyPr anchor="b"/>
          <a:lstStyle>
            <a:lvl1pPr>
              <a:defRPr sz="6000"/>
            </a:lvl1pPr>
          </a:lstStyle>
          <a:p>
            <a:r>
              <a:rPr lang="de-DE"/>
              <a:t>Mastertitelformat bearbeiten</a:t>
            </a:r>
            <a:endParaRPr lang="de-CH"/>
          </a:p>
        </p:txBody>
      </p:sp>
      <p:sp>
        <p:nvSpPr>
          <p:cNvPr id="3" name="Textplatzhalter 2">
            <a:extLst>
              <a:ext uri="{FF2B5EF4-FFF2-40B4-BE49-F238E27FC236}">
                <a16:creationId xmlns:a16="http://schemas.microsoft.com/office/drawing/2014/main" id="{8904F2AC-8536-A022-75D7-F64D415D13FE}"/>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de-DE"/>
              <a:t>Mastertextformat bearbeiten</a:t>
            </a:r>
          </a:p>
        </p:txBody>
      </p:sp>
      <p:sp>
        <p:nvSpPr>
          <p:cNvPr id="4" name="Datumsplatzhalter 3">
            <a:extLst>
              <a:ext uri="{FF2B5EF4-FFF2-40B4-BE49-F238E27FC236}">
                <a16:creationId xmlns:a16="http://schemas.microsoft.com/office/drawing/2014/main" id="{08B24D18-FB71-616E-AB84-52E0DD5AFAF9}"/>
              </a:ext>
            </a:extLst>
          </p:cNvPr>
          <p:cNvSpPr>
            <a:spLocks noGrp="1"/>
          </p:cNvSpPr>
          <p:nvPr>
            <p:ph type="dt" sz="half" idx="10"/>
          </p:nvPr>
        </p:nvSpPr>
        <p:spPr/>
        <p:txBody>
          <a:bodyPr/>
          <a:lstStyle/>
          <a:p>
            <a:fld id="{97F1D442-7E8C-4C63-A568-C47C00B9DEC6}" type="datetime1">
              <a:rPr lang="de-CH" smtClean="0"/>
              <a:t>28.10.24</a:t>
            </a:fld>
            <a:endParaRPr lang="de-CH"/>
          </a:p>
        </p:txBody>
      </p:sp>
      <p:sp>
        <p:nvSpPr>
          <p:cNvPr id="5" name="Fußzeilenplatzhalter 4">
            <a:extLst>
              <a:ext uri="{FF2B5EF4-FFF2-40B4-BE49-F238E27FC236}">
                <a16:creationId xmlns:a16="http://schemas.microsoft.com/office/drawing/2014/main" id="{D2877CEC-AB58-7567-B859-10FCED579F50}"/>
              </a:ext>
            </a:extLst>
          </p:cNvPr>
          <p:cNvSpPr>
            <a:spLocks noGrp="1"/>
          </p:cNvSpPr>
          <p:nvPr>
            <p:ph type="ftr" sz="quarter" idx="11"/>
          </p:nvPr>
        </p:nvSpPr>
        <p:spPr/>
        <p:txBody>
          <a:bodyPr/>
          <a:lstStyle/>
          <a:p>
            <a:r>
              <a:rPr lang="de-DE"/>
              <a:t>Pädagogische Maturitätsschule Kreuzlingen, Carla Aubry</a:t>
            </a:r>
            <a:endParaRPr lang="de-CH"/>
          </a:p>
        </p:txBody>
      </p:sp>
      <p:sp>
        <p:nvSpPr>
          <p:cNvPr id="6" name="Foliennummernplatzhalter 5">
            <a:extLst>
              <a:ext uri="{FF2B5EF4-FFF2-40B4-BE49-F238E27FC236}">
                <a16:creationId xmlns:a16="http://schemas.microsoft.com/office/drawing/2014/main" id="{DF6CBDCB-1E71-289F-5A8A-5272E63C4C5A}"/>
              </a:ext>
            </a:extLst>
          </p:cNvPr>
          <p:cNvSpPr>
            <a:spLocks noGrp="1"/>
          </p:cNvSpPr>
          <p:nvPr>
            <p:ph type="sldNum" sz="quarter" idx="12"/>
          </p:nvPr>
        </p:nvSpPr>
        <p:spPr/>
        <p:txBody>
          <a:bodyPr/>
          <a:lstStyle/>
          <a:p>
            <a:fld id="{887BCAFE-5501-47D8-B12A-75B56EB199A9}" type="slidenum">
              <a:rPr lang="de-CH" smtClean="0"/>
              <a:t>‹N°›</a:t>
            </a:fld>
            <a:endParaRPr lang="de-CH"/>
          </a:p>
        </p:txBody>
      </p:sp>
    </p:spTree>
    <p:extLst>
      <p:ext uri="{BB962C8B-B14F-4D97-AF65-F5344CB8AC3E}">
        <p14:creationId xmlns:p14="http://schemas.microsoft.com/office/powerpoint/2010/main" val="7557037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376B5A3-ED3B-57F6-8E3F-A372A7BE9A65}"/>
              </a:ext>
            </a:extLst>
          </p:cNvPr>
          <p:cNvSpPr>
            <a:spLocks noGrp="1"/>
          </p:cNvSpPr>
          <p:nvPr>
            <p:ph type="title"/>
          </p:nvPr>
        </p:nvSpPr>
        <p:spPr/>
        <p:txBody>
          <a:bodyPr/>
          <a:lstStyle/>
          <a:p>
            <a:r>
              <a:rPr lang="de-DE"/>
              <a:t>Mastertitelformat bearbeiten</a:t>
            </a:r>
            <a:endParaRPr lang="de-CH"/>
          </a:p>
        </p:txBody>
      </p:sp>
      <p:sp>
        <p:nvSpPr>
          <p:cNvPr id="3" name="Inhaltsplatzhalter 2">
            <a:extLst>
              <a:ext uri="{FF2B5EF4-FFF2-40B4-BE49-F238E27FC236}">
                <a16:creationId xmlns:a16="http://schemas.microsoft.com/office/drawing/2014/main" id="{AFE237D0-0529-CD47-86FF-32E440C1F7CD}"/>
              </a:ext>
            </a:extLst>
          </p:cNvPr>
          <p:cNvSpPr>
            <a:spLocks noGrp="1"/>
          </p:cNvSpPr>
          <p:nvPr>
            <p:ph sz="half" idx="1"/>
          </p:nvPr>
        </p:nvSpPr>
        <p:spPr>
          <a:xfrm>
            <a:off x="838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4" name="Inhaltsplatzhalter 3">
            <a:extLst>
              <a:ext uri="{FF2B5EF4-FFF2-40B4-BE49-F238E27FC236}">
                <a16:creationId xmlns:a16="http://schemas.microsoft.com/office/drawing/2014/main" id="{27B65C43-7320-6226-E521-B7CF14B01CEB}"/>
              </a:ext>
            </a:extLst>
          </p:cNvPr>
          <p:cNvSpPr>
            <a:spLocks noGrp="1"/>
          </p:cNvSpPr>
          <p:nvPr>
            <p:ph sz="half" idx="2"/>
          </p:nvPr>
        </p:nvSpPr>
        <p:spPr>
          <a:xfrm>
            <a:off x="6172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5" name="Datumsplatzhalter 4">
            <a:extLst>
              <a:ext uri="{FF2B5EF4-FFF2-40B4-BE49-F238E27FC236}">
                <a16:creationId xmlns:a16="http://schemas.microsoft.com/office/drawing/2014/main" id="{31BDE87E-D3D2-1832-8C2B-C52287F1512C}"/>
              </a:ext>
            </a:extLst>
          </p:cNvPr>
          <p:cNvSpPr>
            <a:spLocks noGrp="1"/>
          </p:cNvSpPr>
          <p:nvPr>
            <p:ph type="dt" sz="half" idx="10"/>
          </p:nvPr>
        </p:nvSpPr>
        <p:spPr/>
        <p:txBody>
          <a:bodyPr/>
          <a:lstStyle/>
          <a:p>
            <a:fld id="{1748397E-72BC-411B-856E-FD4F08CB70D8}" type="datetime1">
              <a:rPr lang="de-CH" smtClean="0"/>
              <a:t>28.10.24</a:t>
            </a:fld>
            <a:endParaRPr lang="de-CH"/>
          </a:p>
        </p:txBody>
      </p:sp>
      <p:sp>
        <p:nvSpPr>
          <p:cNvPr id="6" name="Fußzeilenplatzhalter 5">
            <a:extLst>
              <a:ext uri="{FF2B5EF4-FFF2-40B4-BE49-F238E27FC236}">
                <a16:creationId xmlns:a16="http://schemas.microsoft.com/office/drawing/2014/main" id="{988D18D3-1E32-0D11-6291-1DE1D2312CDE}"/>
              </a:ext>
            </a:extLst>
          </p:cNvPr>
          <p:cNvSpPr>
            <a:spLocks noGrp="1"/>
          </p:cNvSpPr>
          <p:nvPr>
            <p:ph type="ftr" sz="quarter" idx="11"/>
          </p:nvPr>
        </p:nvSpPr>
        <p:spPr/>
        <p:txBody>
          <a:bodyPr/>
          <a:lstStyle/>
          <a:p>
            <a:r>
              <a:rPr lang="de-DE"/>
              <a:t>Pädagogische Maturitätsschule Kreuzlingen, Carla Aubry</a:t>
            </a:r>
            <a:endParaRPr lang="de-CH"/>
          </a:p>
        </p:txBody>
      </p:sp>
      <p:sp>
        <p:nvSpPr>
          <p:cNvPr id="7" name="Foliennummernplatzhalter 6">
            <a:extLst>
              <a:ext uri="{FF2B5EF4-FFF2-40B4-BE49-F238E27FC236}">
                <a16:creationId xmlns:a16="http://schemas.microsoft.com/office/drawing/2014/main" id="{FE82A7A9-3CB2-ABD1-4FC3-7E06896E8434}"/>
              </a:ext>
            </a:extLst>
          </p:cNvPr>
          <p:cNvSpPr>
            <a:spLocks noGrp="1"/>
          </p:cNvSpPr>
          <p:nvPr>
            <p:ph type="sldNum" sz="quarter" idx="12"/>
          </p:nvPr>
        </p:nvSpPr>
        <p:spPr/>
        <p:txBody>
          <a:bodyPr/>
          <a:lstStyle/>
          <a:p>
            <a:fld id="{887BCAFE-5501-47D8-B12A-75B56EB199A9}" type="slidenum">
              <a:rPr lang="de-CH" smtClean="0"/>
              <a:t>‹N°›</a:t>
            </a:fld>
            <a:endParaRPr lang="de-CH"/>
          </a:p>
        </p:txBody>
      </p:sp>
    </p:spTree>
    <p:extLst>
      <p:ext uri="{BB962C8B-B14F-4D97-AF65-F5344CB8AC3E}">
        <p14:creationId xmlns:p14="http://schemas.microsoft.com/office/powerpoint/2010/main" val="10079611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C50BB01-DD3C-4722-4166-442D9BE104DE}"/>
              </a:ext>
            </a:extLst>
          </p:cNvPr>
          <p:cNvSpPr>
            <a:spLocks noGrp="1"/>
          </p:cNvSpPr>
          <p:nvPr>
            <p:ph type="title"/>
          </p:nvPr>
        </p:nvSpPr>
        <p:spPr>
          <a:xfrm>
            <a:off x="839788" y="365125"/>
            <a:ext cx="10515600" cy="1325563"/>
          </a:xfrm>
        </p:spPr>
        <p:txBody>
          <a:bodyPr/>
          <a:lstStyle/>
          <a:p>
            <a:r>
              <a:rPr lang="de-DE"/>
              <a:t>Mastertitelformat bearbeiten</a:t>
            </a:r>
            <a:endParaRPr lang="de-CH"/>
          </a:p>
        </p:txBody>
      </p:sp>
      <p:sp>
        <p:nvSpPr>
          <p:cNvPr id="3" name="Textplatzhalter 2">
            <a:extLst>
              <a:ext uri="{FF2B5EF4-FFF2-40B4-BE49-F238E27FC236}">
                <a16:creationId xmlns:a16="http://schemas.microsoft.com/office/drawing/2014/main" id="{44E9D985-3BE1-5E22-41F9-569335DDE49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Inhaltsplatzhalter 3">
            <a:extLst>
              <a:ext uri="{FF2B5EF4-FFF2-40B4-BE49-F238E27FC236}">
                <a16:creationId xmlns:a16="http://schemas.microsoft.com/office/drawing/2014/main" id="{5177C201-9992-4BEB-E101-AF3A361E28F8}"/>
              </a:ext>
            </a:extLst>
          </p:cNvPr>
          <p:cNvSpPr>
            <a:spLocks noGrp="1"/>
          </p:cNvSpPr>
          <p:nvPr>
            <p:ph sz="half" idx="2"/>
          </p:nvPr>
        </p:nvSpPr>
        <p:spPr>
          <a:xfrm>
            <a:off x="839788" y="2505075"/>
            <a:ext cx="5157787"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5" name="Textplatzhalter 4">
            <a:extLst>
              <a:ext uri="{FF2B5EF4-FFF2-40B4-BE49-F238E27FC236}">
                <a16:creationId xmlns:a16="http://schemas.microsoft.com/office/drawing/2014/main" id="{1A72A2E1-43BF-0637-312A-2D2F9DEF6ED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Inhaltsplatzhalter 5">
            <a:extLst>
              <a:ext uri="{FF2B5EF4-FFF2-40B4-BE49-F238E27FC236}">
                <a16:creationId xmlns:a16="http://schemas.microsoft.com/office/drawing/2014/main" id="{9BA69D75-8A9E-6E3D-5272-6AB04C8F023E}"/>
              </a:ext>
            </a:extLst>
          </p:cNvPr>
          <p:cNvSpPr>
            <a:spLocks noGrp="1"/>
          </p:cNvSpPr>
          <p:nvPr>
            <p:ph sz="quarter" idx="4"/>
          </p:nvPr>
        </p:nvSpPr>
        <p:spPr>
          <a:xfrm>
            <a:off x="6172200" y="2505075"/>
            <a:ext cx="5183188"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7" name="Datumsplatzhalter 6">
            <a:extLst>
              <a:ext uri="{FF2B5EF4-FFF2-40B4-BE49-F238E27FC236}">
                <a16:creationId xmlns:a16="http://schemas.microsoft.com/office/drawing/2014/main" id="{D23EFC91-2C3B-4F8E-7EC7-4BAC73AF5906}"/>
              </a:ext>
            </a:extLst>
          </p:cNvPr>
          <p:cNvSpPr>
            <a:spLocks noGrp="1"/>
          </p:cNvSpPr>
          <p:nvPr>
            <p:ph type="dt" sz="half" idx="10"/>
          </p:nvPr>
        </p:nvSpPr>
        <p:spPr/>
        <p:txBody>
          <a:bodyPr/>
          <a:lstStyle/>
          <a:p>
            <a:fld id="{62787AB6-969E-4843-BC0E-517DA6845737}" type="datetime1">
              <a:rPr lang="de-CH" smtClean="0"/>
              <a:t>28.10.24</a:t>
            </a:fld>
            <a:endParaRPr lang="de-CH"/>
          </a:p>
        </p:txBody>
      </p:sp>
      <p:sp>
        <p:nvSpPr>
          <p:cNvPr id="8" name="Fußzeilenplatzhalter 7">
            <a:extLst>
              <a:ext uri="{FF2B5EF4-FFF2-40B4-BE49-F238E27FC236}">
                <a16:creationId xmlns:a16="http://schemas.microsoft.com/office/drawing/2014/main" id="{84109BC3-AEE3-E5D8-378F-A5A6AA04CE47}"/>
              </a:ext>
            </a:extLst>
          </p:cNvPr>
          <p:cNvSpPr>
            <a:spLocks noGrp="1"/>
          </p:cNvSpPr>
          <p:nvPr>
            <p:ph type="ftr" sz="quarter" idx="11"/>
          </p:nvPr>
        </p:nvSpPr>
        <p:spPr/>
        <p:txBody>
          <a:bodyPr/>
          <a:lstStyle/>
          <a:p>
            <a:r>
              <a:rPr lang="de-DE"/>
              <a:t>Pädagogische Maturitätsschule Kreuzlingen, Carla Aubry</a:t>
            </a:r>
            <a:endParaRPr lang="de-CH"/>
          </a:p>
        </p:txBody>
      </p:sp>
      <p:sp>
        <p:nvSpPr>
          <p:cNvPr id="9" name="Foliennummernplatzhalter 8">
            <a:extLst>
              <a:ext uri="{FF2B5EF4-FFF2-40B4-BE49-F238E27FC236}">
                <a16:creationId xmlns:a16="http://schemas.microsoft.com/office/drawing/2014/main" id="{F216C2FE-68E1-EC24-4E69-3291352C9CDB}"/>
              </a:ext>
            </a:extLst>
          </p:cNvPr>
          <p:cNvSpPr>
            <a:spLocks noGrp="1"/>
          </p:cNvSpPr>
          <p:nvPr>
            <p:ph type="sldNum" sz="quarter" idx="12"/>
          </p:nvPr>
        </p:nvSpPr>
        <p:spPr/>
        <p:txBody>
          <a:bodyPr/>
          <a:lstStyle/>
          <a:p>
            <a:fld id="{887BCAFE-5501-47D8-B12A-75B56EB199A9}" type="slidenum">
              <a:rPr lang="de-CH" smtClean="0"/>
              <a:t>‹N°›</a:t>
            </a:fld>
            <a:endParaRPr lang="de-CH"/>
          </a:p>
        </p:txBody>
      </p:sp>
    </p:spTree>
    <p:extLst>
      <p:ext uri="{BB962C8B-B14F-4D97-AF65-F5344CB8AC3E}">
        <p14:creationId xmlns:p14="http://schemas.microsoft.com/office/powerpoint/2010/main" val="33671461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6178A1D-4BF4-BB2F-DD3A-D5A496924ECE}"/>
              </a:ext>
            </a:extLst>
          </p:cNvPr>
          <p:cNvSpPr>
            <a:spLocks noGrp="1"/>
          </p:cNvSpPr>
          <p:nvPr>
            <p:ph type="title"/>
          </p:nvPr>
        </p:nvSpPr>
        <p:spPr/>
        <p:txBody>
          <a:bodyPr/>
          <a:lstStyle/>
          <a:p>
            <a:r>
              <a:rPr lang="de-DE"/>
              <a:t>Mastertitelformat bearbeiten</a:t>
            </a:r>
            <a:endParaRPr lang="de-CH"/>
          </a:p>
        </p:txBody>
      </p:sp>
      <p:sp>
        <p:nvSpPr>
          <p:cNvPr id="3" name="Datumsplatzhalter 2">
            <a:extLst>
              <a:ext uri="{FF2B5EF4-FFF2-40B4-BE49-F238E27FC236}">
                <a16:creationId xmlns:a16="http://schemas.microsoft.com/office/drawing/2014/main" id="{85B48F53-5B55-0642-4A62-A46E651C3AE1}"/>
              </a:ext>
            </a:extLst>
          </p:cNvPr>
          <p:cNvSpPr>
            <a:spLocks noGrp="1"/>
          </p:cNvSpPr>
          <p:nvPr>
            <p:ph type="dt" sz="half" idx="10"/>
          </p:nvPr>
        </p:nvSpPr>
        <p:spPr/>
        <p:txBody>
          <a:bodyPr/>
          <a:lstStyle/>
          <a:p>
            <a:fld id="{A2FE07E4-6BA7-4F40-9A29-9846DD5F67BD}" type="datetime1">
              <a:rPr lang="de-CH" smtClean="0"/>
              <a:t>28.10.24</a:t>
            </a:fld>
            <a:endParaRPr lang="de-CH"/>
          </a:p>
        </p:txBody>
      </p:sp>
      <p:sp>
        <p:nvSpPr>
          <p:cNvPr id="4" name="Fußzeilenplatzhalter 3">
            <a:extLst>
              <a:ext uri="{FF2B5EF4-FFF2-40B4-BE49-F238E27FC236}">
                <a16:creationId xmlns:a16="http://schemas.microsoft.com/office/drawing/2014/main" id="{3F057253-5E5B-E109-A6A6-DA99493CBA46}"/>
              </a:ext>
            </a:extLst>
          </p:cNvPr>
          <p:cNvSpPr>
            <a:spLocks noGrp="1"/>
          </p:cNvSpPr>
          <p:nvPr>
            <p:ph type="ftr" sz="quarter" idx="11"/>
          </p:nvPr>
        </p:nvSpPr>
        <p:spPr/>
        <p:txBody>
          <a:bodyPr/>
          <a:lstStyle/>
          <a:p>
            <a:r>
              <a:rPr lang="de-DE"/>
              <a:t>Pädagogische Maturitätsschule Kreuzlingen, Carla Aubry</a:t>
            </a:r>
            <a:endParaRPr lang="de-CH"/>
          </a:p>
        </p:txBody>
      </p:sp>
      <p:sp>
        <p:nvSpPr>
          <p:cNvPr id="5" name="Foliennummernplatzhalter 4">
            <a:extLst>
              <a:ext uri="{FF2B5EF4-FFF2-40B4-BE49-F238E27FC236}">
                <a16:creationId xmlns:a16="http://schemas.microsoft.com/office/drawing/2014/main" id="{5DA072A5-F5BB-ACC4-5C67-39098DC3E766}"/>
              </a:ext>
            </a:extLst>
          </p:cNvPr>
          <p:cNvSpPr>
            <a:spLocks noGrp="1"/>
          </p:cNvSpPr>
          <p:nvPr>
            <p:ph type="sldNum" sz="quarter" idx="12"/>
          </p:nvPr>
        </p:nvSpPr>
        <p:spPr/>
        <p:txBody>
          <a:bodyPr/>
          <a:lstStyle/>
          <a:p>
            <a:fld id="{887BCAFE-5501-47D8-B12A-75B56EB199A9}" type="slidenum">
              <a:rPr lang="de-CH" smtClean="0"/>
              <a:t>‹N°›</a:t>
            </a:fld>
            <a:endParaRPr lang="de-CH"/>
          </a:p>
        </p:txBody>
      </p:sp>
    </p:spTree>
    <p:extLst>
      <p:ext uri="{BB962C8B-B14F-4D97-AF65-F5344CB8AC3E}">
        <p14:creationId xmlns:p14="http://schemas.microsoft.com/office/powerpoint/2010/main" val="18101825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a:extLst>
              <a:ext uri="{FF2B5EF4-FFF2-40B4-BE49-F238E27FC236}">
                <a16:creationId xmlns:a16="http://schemas.microsoft.com/office/drawing/2014/main" id="{88F46E74-3A01-A512-D062-98FBDB9533DE}"/>
              </a:ext>
            </a:extLst>
          </p:cNvPr>
          <p:cNvSpPr>
            <a:spLocks noGrp="1"/>
          </p:cNvSpPr>
          <p:nvPr>
            <p:ph type="dt" sz="half" idx="10"/>
          </p:nvPr>
        </p:nvSpPr>
        <p:spPr/>
        <p:txBody>
          <a:bodyPr/>
          <a:lstStyle/>
          <a:p>
            <a:fld id="{DDD0587F-8C4D-492F-ACB7-1B7AE097D9F9}" type="datetime1">
              <a:rPr lang="de-CH" smtClean="0"/>
              <a:t>28.10.24</a:t>
            </a:fld>
            <a:endParaRPr lang="de-CH"/>
          </a:p>
        </p:txBody>
      </p:sp>
      <p:sp>
        <p:nvSpPr>
          <p:cNvPr id="3" name="Fußzeilenplatzhalter 2">
            <a:extLst>
              <a:ext uri="{FF2B5EF4-FFF2-40B4-BE49-F238E27FC236}">
                <a16:creationId xmlns:a16="http://schemas.microsoft.com/office/drawing/2014/main" id="{07631FDF-2E7C-0E6A-D684-15DFCA713BF1}"/>
              </a:ext>
            </a:extLst>
          </p:cNvPr>
          <p:cNvSpPr>
            <a:spLocks noGrp="1"/>
          </p:cNvSpPr>
          <p:nvPr>
            <p:ph type="ftr" sz="quarter" idx="11"/>
          </p:nvPr>
        </p:nvSpPr>
        <p:spPr/>
        <p:txBody>
          <a:bodyPr/>
          <a:lstStyle/>
          <a:p>
            <a:r>
              <a:rPr lang="de-DE"/>
              <a:t>Pädagogische Maturitätsschule Kreuzlingen, Carla Aubry</a:t>
            </a:r>
            <a:endParaRPr lang="de-CH"/>
          </a:p>
        </p:txBody>
      </p:sp>
      <p:sp>
        <p:nvSpPr>
          <p:cNvPr id="4" name="Foliennummernplatzhalter 3">
            <a:extLst>
              <a:ext uri="{FF2B5EF4-FFF2-40B4-BE49-F238E27FC236}">
                <a16:creationId xmlns:a16="http://schemas.microsoft.com/office/drawing/2014/main" id="{2D8E061F-3A50-4F62-22C4-5B46098EB2B3}"/>
              </a:ext>
            </a:extLst>
          </p:cNvPr>
          <p:cNvSpPr>
            <a:spLocks noGrp="1"/>
          </p:cNvSpPr>
          <p:nvPr>
            <p:ph type="sldNum" sz="quarter" idx="12"/>
          </p:nvPr>
        </p:nvSpPr>
        <p:spPr/>
        <p:txBody>
          <a:bodyPr/>
          <a:lstStyle/>
          <a:p>
            <a:fld id="{887BCAFE-5501-47D8-B12A-75B56EB199A9}" type="slidenum">
              <a:rPr lang="de-CH" smtClean="0"/>
              <a:t>‹N°›</a:t>
            </a:fld>
            <a:endParaRPr lang="de-CH"/>
          </a:p>
        </p:txBody>
      </p:sp>
    </p:spTree>
    <p:extLst>
      <p:ext uri="{BB962C8B-B14F-4D97-AF65-F5344CB8AC3E}">
        <p14:creationId xmlns:p14="http://schemas.microsoft.com/office/powerpoint/2010/main" val="12249075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4FA6EAA-06AB-8F1B-AB31-941D3DA01550}"/>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endParaRPr lang="de-CH"/>
          </a:p>
        </p:txBody>
      </p:sp>
      <p:sp>
        <p:nvSpPr>
          <p:cNvPr id="3" name="Inhaltsplatzhalter 2">
            <a:extLst>
              <a:ext uri="{FF2B5EF4-FFF2-40B4-BE49-F238E27FC236}">
                <a16:creationId xmlns:a16="http://schemas.microsoft.com/office/drawing/2014/main" id="{8B80B03A-C03E-B2F2-A126-C25E564F8E2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4" name="Textplatzhalter 3">
            <a:extLst>
              <a:ext uri="{FF2B5EF4-FFF2-40B4-BE49-F238E27FC236}">
                <a16:creationId xmlns:a16="http://schemas.microsoft.com/office/drawing/2014/main" id="{BF6277BF-CDB7-2DF6-92A9-2350D28BB2E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6BDD8260-EC93-5FF9-0681-8299DF100042}"/>
              </a:ext>
            </a:extLst>
          </p:cNvPr>
          <p:cNvSpPr>
            <a:spLocks noGrp="1"/>
          </p:cNvSpPr>
          <p:nvPr>
            <p:ph type="dt" sz="half" idx="10"/>
          </p:nvPr>
        </p:nvSpPr>
        <p:spPr/>
        <p:txBody>
          <a:bodyPr/>
          <a:lstStyle/>
          <a:p>
            <a:fld id="{11F84132-0B9D-4A82-A2E0-2C926612DE51}" type="datetime1">
              <a:rPr lang="de-CH" smtClean="0"/>
              <a:t>28.10.24</a:t>
            </a:fld>
            <a:endParaRPr lang="de-CH"/>
          </a:p>
        </p:txBody>
      </p:sp>
      <p:sp>
        <p:nvSpPr>
          <p:cNvPr id="6" name="Fußzeilenplatzhalter 5">
            <a:extLst>
              <a:ext uri="{FF2B5EF4-FFF2-40B4-BE49-F238E27FC236}">
                <a16:creationId xmlns:a16="http://schemas.microsoft.com/office/drawing/2014/main" id="{E561D26F-DF5A-8751-7394-20E9C0004D15}"/>
              </a:ext>
            </a:extLst>
          </p:cNvPr>
          <p:cNvSpPr>
            <a:spLocks noGrp="1"/>
          </p:cNvSpPr>
          <p:nvPr>
            <p:ph type="ftr" sz="quarter" idx="11"/>
          </p:nvPr>
        </p:nvSpPr>
        <p:spPr/>
        <p:txBody>
          <a:bodyPr/>
          <a:lstStyle/>
          <a:p>
            <a:r>
              <a:rPr lang="de-DE"/>
              <a:t>Pädagogische Maturitätsschule Kreuzlingen, Carla Aubry</a:t>
            </a:r>
            <a:endParaRPr lang="de-CH"/>
          </a:p>
        </p:txBody>
      </p:sp>
      <p:sp>
        <p:nvSpPr>
          <p:cNvPr id="7" name="Foliennummernplatzhalter 6">
            <a:extLst>
              <a:ext uri="{FF2B5EF4-FFF2-40B4-BE49-F238E27FC236}">
                <a16:creationId xmlns:a16="http://schemas.microsoft.com/office/drawing/2014/main" id="{9188DEFC-1EA1-CE42-77CD-FF8DC5138557}"/>
              </a:ext>
            </a:extLst>
          </p:cNvPr>
          <p:cNvSpPr>
            <a:spLocks noGrp="1"/>
          </p:cNvSpPr>
          <p:nvPr>
            <p:ph type="sldNum" sz="quarter" idx="12"/>
          </p:nvPr>
        </p:nvSpPr>
        <p:spPr/>
        <p:txBody>
          <a:bodyPr/>
          <a:lstStyle/>
          <a:p>
            <a:fld id="{887BCAFE-5501-47D8-B12A-75B56EB199A9}" type="slidenum">
              <a:rPr lang="de-CH" smtClean="0"/>
              <a:t>‹N°›</a:t>
            </a:fld>
            <a:endParaRPr lang="de-CH"/>
          </a:p>
        </p:txBody>
      </p:sp>
    </p:spTree>
    <p:extLst>
      <p:ext uri="{BB962C8B-B14F-4D97-AF65-F5344CB8AC3E}">
        <p14:creationId xmlns:p14="http://schemas.microsoft.com/office/powerpoint/2010/main" val="37563591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4C58E83-A623-2BB4-148E-59427A5A53E7}"/>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endParaRPr lang="de-CH"/>
          </a:p>
        </p:txBody>
      </p:sp>
      <p:sp>
        <p:nvSpPr>
          <p:cNvPr id="3" name="Bildplatzhalter 2">
            <a:extLst>
              <a:ext uri="{FF2B5EF4-FFF2-40B4-BE49-F238E27FC236}">
                <a16:creationId xmlns:a16="http://schemas.microsoft.com/office/drawing/2014/main" id="{C6924792-E4F2-E51F-EDB9-F8E83F7D32C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CH"/>
          </a:p>
        </p:txBody>
      </p:sp>
      <p:sp>
        <p:nvSpPr>
          <p:cNvPr id="4" name="Textplatzhalter 3">
            <a:extLst>
              <a:ext uri="{FF2B5EF4-FFF2-40B4-BE49-F238E27FC236}">
                <a16:creationId xmlns:a16="http://schemas.microsoft.com/office/drawing/2014/main" id="{59C30139-8268-EC28-B9A5-07766075DA5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27E7E2F2-7C55-D404-04A7-7E5D2F761291}"/>
              </a:ext>
            </a:extLst>
          </p:cNvPr>
          <p:cNvSpPr>
            <a:spLocks noGrp="1"/>
          </p:cNvSpPr>
          <p:nvPr>
            <p:ph type="dt" sz="half" idx="10"/>
          </p:nvPr>
        </p:nvSpPr>
        <p:spPr/>
        <p:txBody>
          <a:bodyPr/>
          <a:lstStyle/>
          <a:p>
            <a:fld id="{78EC0400-3378-428E-BD53-5BED4CCF30DB}" type="datetime1">
              <a:rPr lang="de-CH" smtClean="0"/>
              <a:t>28.10.24</a:t>
            </a:fld>
            <a:endParaRPr lang="de-CH"/>
          </a:p>
        </p:txBody>
      </p:sp>
      <p:sp>
        <p:nvSpPr>
          <p:cNvPr id="6" name="Fußzeilenplatzhalter 5">
            <a:extLst>
              <a:ext uri="{FF2B5EF4-FFF2-40B4-BE49-F238E27FC236}">
                <a16:creationId xmlns:a16="http://schemas.microsoft.com/office/drawing/2014/main" id="{A6C54AD6-FA0B-8BFD-C292-0D2F138480A6}"/>
              </a:ext>
            </a:extLst>
          </p:cNvPr>
          <p:cNvSpPr>
            <a:spLocks noGrp="1"/>
          </p:cNvSpPr>
          <p:nvPr>
            <p:ph type="ftr" sz="quarter" idx="11"/>
          </p:nvPr>
        </p:nvSpPr>
        <p:spPr/>
        <p:txBody>
          <a:bodyPr/>
          <a:lstStyle/>
          <a:p>
            <a:r>
              <a:rPr lang="de-DE"/>
              <a:t>Pädagogische Maturitätsschule Kreuzlingen, Carla Aubry</a:t>
            </a:r>
            <a:endParaRPr lang="de-CH"/>
          </a:p>
        </p:txBody>
      </p:sp>
      <p:sp>
        <p:nvSpPr>
          <p:cNvPr id="7" name="Foliennummernplatzhalter 6">
            <a:extLst>
              <a:ext uri="{FF2B5EF4-FFF2-40B4-BE49-F238E27FC236}">
                <a16:creationId xmlns:a16="http://schemas.microsoft.com/office/drawing/2014/main" id="{D1B4A62E-F4D7-AB35-6A35-3EA23CFAD2AD}"/>
              </a:ext>
            </a:extLst>
          </p:cNvPr>
          <p:cNvSpPr>
            <a:spLocks noGrp="1"/>
          </p:cNvSpPr>
          <p:nvPr>
            <p:ph type="sldNum" sz="quarter" idx="12"/>
          </p:nvPr>
        </p:nvSpPr>
        <p:spPr/>
        <p:txBody>
          <a:bodyPr/>
          <a:lstStyle/>
          <a:p>
            <a:fld id="{887BCAFE-5501-47D8-B12A-75B56EB199A9}" type="slidenum">
              <a:rPr lang="de-CH" smtClean="0"/>
              <a:t>‹N°›</a:t>
            </a:fld>
            <a:endParaRPr lang="de-CH"/>
          </a:p>
        </p:txBody>
      </p:sp>
    </p:spTree>
    <p:extLst>
      <p:ext uri="{BB962C8B-B14F-4D97-AF65-F5344CB8AC3E}">
        <p14:creationId xmlns:p14="http://schemas.microsoft.com/office/powerpoint/2010/main" val="21273105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a:extLst>
              <a:ext uri="{FF2B5EF4-FFF2-40B4-BE49-F238E27FC236}">
                <a16:creationId xmlns:a16="http://schemas.microsoft.com/office/drawing/2014/main" id="{C79794CF-ECBA-438C-2A70-0E8DC7D5D92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a:t>Mastertitelformat bearbeiten</a:t>
            </a:r>
            <a:endParaRPr lang="de-CH"/>
          </a:p>
        </p:txBody>
      </p:sp>
      <p:sp>
        <p:nvSpPr>
          <p:cNvPr id="3" name="Textplatzhalter 2">
            <a:extLst>
              <a:ext uri="{FF2B5EF4-FFF2-40B4-BE49-F238E27FC236}">
                <a16:creationId xmlns:a16="http://schemas.microsoft.com/office/drawing/2014/main" id="{5D72B4F8-B5CE-C099-3576-55D98FA0136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4" name="Datumsplatzhalter 3">
            <a:extLst>
              <a:ext uri="{FF2B5EF4-FFF2-40B4-BE49-F238E27FC236}">
                <a16:creationId xmlns:a16="http://schemas.microsoft.com/office/drawing/2014/main" id="{FE727D2E-C048-FB17-F528-FBEFC43157A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A889DB6B-AD8C-46E4-93A1-14ED3AB15320}" type="datetime1">
              <a:rPr lang="de-CH" smtClean="0"/>
              <a:t>28.10.24</a:t>
            </a:fld>
            <a:endParaRPr lang="de-CH"/>
          </a:p>
        </p:txBody>
      </p:sp>
      <p:sp>
        <p:nvSpPr>
          <p:cNvPr id="5" name="Fußzeilenplatzhalter 4">
            <a:extLst>
              <a:ext uri="{FF2B5EF4-FFF2-40B4-BE49-F238E27FC236}">
                <a16:creationId xmlns:a16="http://schemas.microsoft.com/office/drawing/2014/main" id="{609C3F1C-24D8-19B9-BB84-B1B74E04081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r>
              <a:rPr lang="de-DE"/>
              <a:t>Pädagogische Maturitätsschule Kreuzlingen, Carla Aubry</a:t>
            </a:r>
            <a:endParaRPr lang="de-CH"/>
          </a:p>
        </p:txBody>
      </p:sp>
      <p:sp>
        <p:nvSpPr>
          <p:cNvPr id="6" name="Foliennummernplatzhalter 5">
            <a:extLst>
              <a:ext uri="{FF2B5EF4-FFF2-40B4-BE49-F238E27FC236}">
                <a16:creationId xmlns:a16="http://schemas.microsoft.com/office/drawing/2014/main" id="{5CCD4D94-9E74-7E13-7732-C5CFA4CA884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887BCAFE-5501-47D8-B12A-75B56EB199A9}" type="slidenum">
              <a:rPr lang="de-CH" smtClean="0"/>
              <a:t>‹N°›</a:t>
            </a:fld>
            <a:endParaRPr lang="de-CH"/>
          </a:p>
        </p:txBody>
      </p:sp>
    </p:spTree>
    <p:extLst>
      <p:ext uri="{BB962C8B-B14F-4D97-AF65-F5344CB8AC3E}">
        <p14:creationId xmlns:p14="http://schemas.microsoft.com/office/powerpoint/2010/main" val="283120989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996633">
            <a:alpha val="29000"/>
          </a:srgbClr>
        </a:solidFill>
        <a:effectLst/>
      </p:bgPr>
    </p:bg>
    <p:spTree>
      <p:nvGrpSpPr>
        <p:cNvPr id="1" name=""/>
        <p:cNvGrpSpPr/>
        <p:nvPr/>
      </p:nvGrpSpPr>
      <p:grpSpPr>
        <a:xfrm>
          <a:off x="0" y="0"/>
          <a:ext cx="0" cy="0"/>
          <a:chOff x="0" y="0"/>
          <a:chExt cx="0" cy="0"/>
        </a:xfrm>
      </p:grpSpPr>
      <p:pic>
        <p:nvPicPr>
          <p:cNvPr id="4" name="Grafik 3">
            <a:extLst>
              <a:ext uri="{FF2B5EF4-FFF2-40B4-BE49-F238E27FC236}">
                <a16:creationId xmlns:a16="http://schemas.microsoft.com/office/drawing/2014/main" id="{8B140519-84B4-55EA-71D2-19137156D2CF}"/>
              </a:ext>
            </a:extLst>
          </p:cNvPr>
          <p:cNvPicPr>
            <a:picLocks noChangeAspect="1"/>
          </p:cNvPicPr>
          <p:nvPr/>
        </p:nvPicPr>
        <p:blipFill>
          <a:blip r:embed="rId3"/>
          <a:stretch>
            <a:fillRect/>
          </a:stretch>
        </p:blipFill>
        <p:spPr>
          <a:xfrm>
            <a:off x="3985828" y="2391067"/>
            <a:ext cx="3959087" cy="2529600"/>
          </a:xfrm>
          <a:prstGeom prst="rect">
            <a:avLst/>
          </a:prstGeom>
        </p:spPr>
      </p:pic>
      <p:sp>
        <p:nvSpPr>
          <p:cNvPr id="2" name="Titel 1">
            <a:extLst>
              <a:ext uri="{FF2B5EF4-FFF2-40B4-BE49-F238E27FC236}">
                <a16:creationId xmlns:a16="http://schemas.microsoft.com/office/drawing/2014/main" id="{FCE1D480-D52B-D63A-DB66-D0A9A881F9BB}"/>
              </a:ext>
            </a:extLst>
          </p:cNvPr>
          <p:cNvSpPr>
            <a:spLocks noGrp="1"/>
          </p:cNvSpPr>
          <p:nvPr>
            <p:ph type="ctrTitle"/>
          </p:nvPr>
        </p:nvSpPr>
        <p:spPr>
          <a:xfrm>
            <a:off x="1393372" y="928914"/>
            <a:ext cx="9144000" cy="1057274"/>
          </a:xfrm>
          <a:solidFill>
            <a:srgbClr val="996633">
              <a:alpha val="31000"/>
            </a:srgbClr>
          </a:solidFill>
        </p:spPr>
        <p:txBody>
          <a:bodyPr/>
          <a:lstStyle/>
          <a:p>
            <a:r>
              <a:rPr lang="de-CH" b="1" dirty="0"/>
              <a:t>Angststörungen</a:t>
            </a:r>
          </a:p>
        </p:txBody>
      </p:sp>
      <p:pic>
        <p:nvPicPr>
          <p:cNvPr id="5" name="Grafik 4">
            <a:extLst>
              <a:ext uri="{FF2B5EF4-FFF2-40B4-BE49-F238E27FC236}">
                <a16:creationId xmlns:a16="http://schemas.microsoft.com/office/drawing/2014/main" id="{C16F6133-6366-7425-1D49-FB5BE65B9C63}"/>
              </a:ext>
            </a:extLst>
          </p:cNvPr>
          <p:cNvPicPr>
            <a:picLocks noChangeAspect="1"/>
          </p:cNvPicPr>
          <p:nvPr/>
        </p:nvPicPr>
        <p:blipFill>
          <a:blip r:embed="rId4"/>
          <a:stretch>
            <a:fillRect/>
          </a:stretch>
        </p:blipFill>
        <p:spPr>
          <a:xfrm>
            <a:off x="10357502" y="5482656"/>
            <a:ext cx="1702635" cy="1219896"/>
          </a:xfrm>
          <a:prstGeom prst="rect">
            <a:avLst/>
          </a:prstGeom>
        </p:spPr>
      </p:pic>
      <p:sp>
        <p:nvSpPr>
          <p:cNvPr id="7" name="Textfeld 6">
            <a:extLst>
              <a:ext uri="{FF2B5EF4-FFF2-40B4-BE49-F238E27FC236}">
                <a16:creationId xmlns:a16="http://schemas.microsoft.com/office/drawing/2014/main" id="{ECA19C9B-1D74-AD1C-0A73-DD7ECF092CC6}"/>
              </a:ext>
            </a:extLst>
          </p:cNvPr>
          <p:cNvSpPr txBox="1"/>
          <p:nvPr/>
        </p:nvSpPr>
        <p:spPr>
          <a:xfrm>
            <a:off x="4913086" y="3817326"/>
            <a:ext cx="2365828" cy="707886"/>
          </a:xfrm>
          <a:prstGeom prst="rect">
            <a:avLst/>
          </a:prstGeom>
          <a:solidFill>
            <a:srgbClr val="996633">
              <a:alpha val="67000"/>
            </a:srgbClr>
          </a:solidFill>
        </p:spPr>
        <p:txBody>
          <a:bodyPr wrap="square" rtlCol="0">
            <a:spAutoFit/>
          </a:bodyPr>
          <a:lstStyle/>
          <a:p>
            <a:r>
              <a:rPr lang="de-CH" sz="4000" dirty="0">
                <a:solidFill>
                  <a:schemeClr val="bg1"/>
                </a:solidFill>
              </a:rPr>
              <a:t>10 - 14 % </a:t>
            </a:r>
          </a:p>
        </p:txBody>
      </p:sp>
      <p:sp>
        <p:nvSpPr>
          <p:cNvPr id="6" name="Fußzeilenplatzhalter 5">
            <a:extLst>
              <a:ext uri="{FF2B5EF4-FFF2-40B4-BE49-F238E27FC236}">
                <a16:creationId xmlns:a16="http://schemas.microsoft.com/office/drawing/2014/main" id="{FE111BB2-147B-EAC1-3F84-709D5BBDD6D5}"/>
              </a:ext>
            </a:extLst>
          </p:cNvPr>
          <p:cNvSpPr>
            <a:spLocks noGrp="1"/>
          </p:cNvSpPr>
          <p:nvPr>
            <p:ph type="ftr" sz="quarter" idx="11"/>
          </p:nvPr>
        </p:nvSpPr>
        <p:spPr/>
        <p:txBody>
          <a:bodyPr/>
          <a:lstStyle/>
          <a:p>
            <a:r>
              <a:rPr lang="de-DE" dirty="0"/>
              <a:t>Pädagogische Maturitätsschule Kreuzlingen, Carla Aubry</a:t>
            </a:r>
            <a:endParaRPr lang="de-CH" dirty="0"/>
          </a:p>
        </p:txBody>
      </p:sp>
    </p:spTree>
    <p:extLst>
      <p:ext uri="{BB962C8B-B14F-4D97-AF65-F5344CB8AC3E}">
        <p14:creationId xmlns:p14="http://schemas.microsoft.com/office/powerpoint/2010/main" val="31486432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996633">
            <a:alpha val="29000"/>
          </a:srgbClr>
        </a:solidFill>
        <a:effectLst/>
      </p:bgPr>
    </p:bg>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4D1B6E7C-6CE0-7666-0DA2-6FC6C3F5D6A4}"/>
              </a:ext>
            </a:extLst>
          </p:cNvPr>
          <p:cNvSpPr>
            <a:spLocks noGrp="1"/>
          </p:cNvSpPr>
          <p:nvPr>
            <p:ph type="title"/>
          </p:nvPr>
        </p:nvSpPr>
        <p:spPr>
          <a:solidFill>
            <a:srgbClr val="996633">
              <a:alpha val="31000"/>
            </a:srgbClr>
          </a:solidFill>
        </p:spPr>
        <p:txBody>
          <a:bodyPr/>
          <a:lstStyle/>
          <a:p>
            <a:pPr algn="ctr"/>
            <a:r>
              <a:rPr lang="de-CH" b="1" dirty="0"/>
              <a:t>Verschiedene Arten von Angststörungen</a:t>
            </a:r>
          </a:p>
        </p:txBody>
      </p:sp>
      <p:sp>
        <p:nvSpPr>
          <p:cNvPr id="3" name="Inhaltsplatzhalter 2">
            <a:extLst>
              <a:ext uri="{FF2B5EF4-FFF2-40B4-BE49-F238E27FC236}">
                <a16:creationId xmlns:a16="http://schemas.microsoft.com/office/drawing/2014/main" id="{D9E08025-6F41-F905-4240-6B970073D2FA}"/>
              </a:ext>
            </a:extLst>
          </p:cNvPr>
          <p:cNvSpPr>
            <a:spLocks noGrp="1"/>
          </p:cNvSpPr>
          <p:nvPr>
            <p:ph idx="1"/>
          </p:nvPr>
        </p:nvSpPr>
        <p:spPr>
          <a:xfrm>
            <a:off x="838200" y="2127535"/>
            <a:ext cx="7460181" cy="3791968"/>
          </a:xfrm>
          <a:solidFill>
            <a:srgbClr val="996633">
              <a:alpha val="31000"/>
            </a:srgbClr>
          </a:solidFill>
        </p:spPr>
        <p:txBody>
          <a:bodyPr>
            <a:normAutofit/>
          </a:bodyPr>
          <a:lstStyle/>
          <a:p>
            <a:pPr marL="0" indent="0">
              <a:buNone/>
            </a:pPr>
            <a:r>
              <a:rPr lang="de-CH" sz="4000" dirty="0"/>
              <a:t>Phobien</a:t>
            </a:r>
          </a:p>
          <a:p>
            <a:pPr marL="0" indent="0">
              <a:buNone/>
            </a:pPr>
            <a:endParaRPr lang="de-CH" sz="4000" dirty="0"/>
          </a:p>
          <a:p>
            <a:pPr marL="0" indent="0">
              <a:buNone/>
            </a:pPr>
            <a:r>
              <a:rPr lang="de-CH" sz="4000" dirty="0"/>
              <a:t>Panikstörung</a:t>
            </a:r>
          </a:p>
          <a:p>
            <a:pPr marL="0" indent="0">
              <a:buNone/>
            </a:pPr>
            <a:endParaRPr lang="de-CH" sz="4000" dirty="0"/>
          </a:p>
          <a:p>
            <a:pPr marL="0" indent="0">
              <a:buNone/>
            </a:pPr>
            <a:r>
              <a:rPr lang="de-CH" sz="4000" dirty="0"/>
              <a:t>Generalisierte Angststörung</a:t>
            </a:r>
          </a:p>
          <a:p>
            <a:endParaRPr lang="de-CH" sz="4000" dirty="0"/>
          </a:p>
        </p:txBody>
      </p:sp>
      <p:sp>
        <p:nvSpPr>
          <p:cNvPr id="6" name="Fußzeilenplatzhalter 5">
            <a:extLst>
              <a:ext uri="{FF2B5EF4-FFF2-40B4-BE49-F238E27FC236}">
                <a16:creationId xmlns:a16="http://schemas.microsoft.com/office/drawing/2014/main" id="{FE111BB2-147B-EAC1-3F84-709D5BBDD6D5}"/>
              </a:ext>
            </a:extLst>
          </p:cNvPr>
          <p:cNvSpPr>
            <a:spLocks noGrp="1"/>
          </p:cNvSpPr>
          <p:nvPr>
            <p:ph type="ftr" sz="quarter" idx="11"/>
          </p:nvPr>
        </p:nvSpPr>
        <p:spPr/>
        <p:txBody>
          <a:bodyPr/>
          <a:lstStyle/>
          <a:p>
            <a:r>
              <a:rPr lang="de-DE"/>
              <a:t>Pädagogische Maturitätsschule Kreuzlingen, Carla Aubry</a:t>
            </a:r>
            <a:endParaRPr lang="de-CH"/>
          </a:p>
        </p:txBody>
      </p:sp>
      <p:pic>
        <p:nvPicPr>
          <p:cNvPr id="5" name="Grafik 4">
            <a:extLst>
              <a:ext uri="{FF2B5EF4-FFF2-40B4-BE49-F238E27FC236}">
                <a16:creationId xmlns:a16="http://schemas.microsoft.com/office/drawing/2014/main" id="{C16F6133-6366-7425-1D49-FB5BE65B9C63}"/>
              </a:ext>
            </a:extLst>
          </p:cNvPr>
          <p:cNvPicPr>
            <a:picLocks noChangeAspect="1"/>
          </p:cNvPicPr>
          <p:nvPr/>
        </p:nvPicPr>
        <p:blipFill>
          <a:blip r:embed="rId3"/>
          <a:stretch>
            <a:fillRect/>
          </a:stretch>
        </p:blipFill>
        <p:spPr>
          <a:xfrm>
            <a:off x="10357502" y="5482656"/>
            <a:ext cx="1702635" cy="1219896"/>
          </a:xfrm>
          <a:prstGeom prst="rect">
            <a:avLst/>
          </a:prstGeom>
        </p:spPr>
      </p:pic>
    </p:spTree>
    <p:extLst>
      <p:ext uri="{BB962C8B-B14F-4D97-AF65-F5344CB8AC3E}">
        <p14:creationId xmlns:p14="http://schemas.microsoft.com/office/powerpoint/2010/main" val="23213677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996633">
            <a:alpha val="30000"/>
          </a:srgbClr>
        </a:solidFill>
        <a:effectLst/>
      </p:bgPr>
    </p:bg>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4D1B6E7C-6CE0-7666-0DA2-6FC6C3F5D6A4}"/>
              </a:ext>
            </a:extLst>
          </p:cNvPr>
          <p:cNvSpPr>
            <a:spLocks noGrp="1"/>
          </p:cNvSpPr>
          <p:nvPr>
            <p:ph type="title"/>
          </p:nvPr>
        </p:nvSpPr>
        <p:spPr/>
        <p:txBody>
          <a:bodyPr/>
          <a:lstStyle/>
          <a:p>
            <a:pPr algn="ctr"/>
            <a:r>
              <a:rPr lang="de-CH" b="1" dirty="0"/>
              <a:t>Entstehung von Angststörungen - Ursachen</a:t>
            </a:r>
          </a:p>
        </p:txBody>
      </p:sp>
      <p:sp>
        <p:nvSpPr>
          <p:cNvPr id="3" name="Inhaltsplatzhalter 2">
            <a:extLst>
              <a:ext uri="{FF2B5EF4-FFF2-40B4-BE49-F238E27FC236}">
                <a16:creationId xmlns:a16="http://schemas.microsoft.com/office/drawing/2014/main" id="{D9E08025-6F41-F905-4240-6B970073D2FA}"/>
              </a:ext>
            </a:extLst>
          </p:cNvPr>
          <p:cNvSpPr>
            <a:spLocks noGrp="1"/>
          </p:cNvSpPr>
          <p:nvPr>
            <p:ph idx="1"/>
          </p:nvPr>
        </p:nvSpPr>
        <p:spPr>
          <a:xfrm>
            <a:off x="838200" y="1814284"/>
            <a:ext cx="10515600" cy="2383519"/>
          </a:xfrm>
          <a:solidFill>
            <a:srgbClr val="996633">
              <a:alpha val="31000"/>
            </a:srgbClr>
          </a:solidFill>
        </p:spPr>
        <p:txBody>
          <a:bodyPr>
            <a:normAutofit/>
          </a:bodyPr>
          <a:lstStyle/>
          <a:p>
            <a:pPr marL="0" indent="0">
              <a:buNone/>
            </a:pPr>
            <a:r>
              <a:rPr lang="de-CH" sz="4000" b="1" dirty="0"/>
              <a:t>a) Lerntheoretischer Ansatz</a:t>
            </a:r>
          </a:p>
          <a:p>
            <a:pPr marL="0" indent="0">
              <a:buNone/>
            </a:pPr>
            <a:r>
              <a:rPr lang="de-CH" sz="4000" dirty="0"/>
              <a:t>Konditionierung</a:t>
            </a:r>
          </a:p>
          <a:p>
            <a:pPr marL="0" indent="0">
              <a:buNone/>
            </a:pPr>
            <a:r>
              <a:rPr lang="de-CH" sz="4000" dirty="0"/>
              <a:t>Beobachtungslernen</a:t>
            </a:r>
          </a:p>
          <a:p>
            <a:pPr marL="0" indent="0">
              <a:buNone/>
            </a:pPr>
            <a:endParaRPr lang="de-CH" sz="4000" dirty="0"/>
          </a:p>
        </p:txBody>
      </p:sp>
      <p:sp>
        <p:nvSpPr>
          <p:cNvPr id="6" name="Fußzeilenplatzhalter 5">
            <a:extLst>
              <a:ext uri="{FF2B5EF4-FFF2-40B4-BE49-F238E27FC236}">
                <a16:creationId xmlns:a16="http://schemas.microsoft.com/office/drawing/2014/main" id="{FE111BB2-147B-EAC1-3F84-709D5BBDD6D5}"/>
              </a:ext>
            </a:extLst>
          </p:cNvPr>
          <p:cNvSpPr>
            <a:spLocks noGrp="1"/>
          </p:cNvSpPr>
          <p:nvPr>
            <p:ph type="ftr" sz="quarter" idx="11"/>
          </p:nvPr>
        </p:nvSpPr>
        <p:spPr/>
        <p:txBody>
          <a:bodyPr/>
          <a:lstStyle/>
          <a:p>
            <a:r>
              <a:rPr lang="de-DE"/>
              <a:t>Pädagogische Maturitätsschule Kreuzlingen, Carla Aubry</a:t>
            </a:r>
            <a:endParaRPr lang="de-CH"/>
          </a:p>
        </p:txBody>
      </p:sp>
      <p:pic>
        <p:nvPicPr>
          <p:cNvPr id="5" name="Grafik 4">
            <a:extLst>
              <a:ext uri="{FF2B5EF4-FFF2-40B4-BE49-F238E27FC236}">
                <a16:creationId xmlns:a16="http://schemas.microsoft.com/office/drawing/2014/main" id="{C16F6133-6366-7425-1D49-FB5BE65B9C63}"/>
              </a:ext>
            </a:extLst>
          </p:cNvPr>
          <p:cNvPicPr>
            <a:picLocks noChangeAspect="1"/>
          </p:cNvPicPr>
          <p:nvPr/>
        </p:nvPicPr>
        <p:blipFill>
          <a:blip r:embed="rId3"/>
          <a:stretch>
            <a:fillRect/>
          </a:stretch>
        </p:blipFill>
        <p:spPr>
          <a:xfrm>
            <a:off x="10357502" y="5482656"/>
            <a:ext cx="1702635" cy="1219896"/>
          </a:xfrm>
          <a:prstGeom prst="rect">
            <a:avLst/>
          </a:prstGeom>
        </p:spPr>
      </p:pic>
    </p:spTree>
    <p:extLst>
      <p:ext uri="{BB962C8B-B14F-4D97-AF65-F5344CB8AC3E}">
        <p14:creationId xmlns:p14="http://schemas.microsoft.com/office/powerpoint/2010/main" val="25286605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996633">
            <a:alpha val="30000"/>
          </a:srgbClr>
        </a:solidFill>
        <a:effectLst/>
      </p:bgPr>
    </p:bg>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4D1B6E7C-6CE0-7666-0DA2-6FC6C3F5D6A4}"/>
              </a:ext>
            </a:extLst>
          </p:cNvPr>
          <p:cNvSpPr>
            <a:spLocks noGrp="1"/>
          </p:cNvSpPr>
          <p:nvPr>
            <p:ph type="title"/>
          </p:nvPr>
        </p:nvSpPr>
        <p:spPr/>
        <p:txBody>
          <a:bodyPr/>
          <a:lstStyle/>
          <a:p>
            <a:pPr algn="ctr"/>
            <a:r>
              <a:rPr lang="de-CH" b="1" dirty="0"/>
              <a:t>Entstehung von Angststörungen - Ursachen</a:t>
            </a:r>
          </a:p>
        </p:txBody>
      </p:sp>
      <p:sp>
        <p:nvSpPr>
          <p:cNvPr id="3" name="Inhaltsplatzhalter 2">
            <a:extLst>
              <a:ext uri="{FF2B5EF4-FFF2-40B4-BE49-F238E27FC236}">
                <a16:creationId xmlns:a16="http://schemas.microsoft.com/office/drawing/2014/main" id="{D9E08025-6F41-F905-4240-6B970073D2FA}"/>
              </a:ext>
            </a:extLst>
          </p:cNvPr>
          <p:cNvSpPr>
            <a:spLocks noGrp="1"/>
          </p:cNvSpPr>
          <p:nvPr>
            <p:ph idx="1"/>
          </p:nvPr>
        </p:nvSpPr>
        <p:spPr>
          <a:xfrm>
            <a:off x="892629" y="1690688"/>
            <a:ext cx="10515600" cy="2808741"/>
          </a:xfrm>
          <a:solidFill>
            <a:srgbClr val="996633">
              <a:alpha val="31000"/>
            </a:srgbClr>
          </a:solidFill>
        </p:spPr>
        <p:txBody>
          <a:bodyPr>
            <a:normAutofit/>
          </a:bodyPr>
          <a:lstStyle/>
          <a:p>
            <a:pPr marL="0" indent="0">
              <a:buNone/>
            </a:pPr>
            <a:r>
              <a:rPr lang="de-CH" sz="4000" b="1" dirty="0"/>
              <a:t>b) Biologischer Ansatz</a:t>
            </a:r>
          </a:p>
          <a:p>
            <a:pPr marL="0" indent="0">
              <a:buNone/>
            </a:pPr>
            <a:r>
              <a:rPr lang="de-CH" sz="4000" dirty="0"/>
              <a:t>Evolutionstheoretische Erklärung</a:t>
            </a:r>
          </a:p>
          <a:p>
            <a:pPr marL="0" indent="0">
              <a:buNone/>
            </a:pPr>
            <a:r>
              <a:rPr lang="de-CH" sz="4000" dirty="0"/>
              <a:t>Genetische Faktoren</a:t>
            </a:r>
          </a:p>
          <a:p>
            <a:pPr marL="0" indent="0">
              <a:buNone/>
            </a:pPr>
            <a:r>
              <a:rPr lang="de-CH" sz="4000" dirty="0"/>
              <a:t>Neurobiologische Faktoren</a:t>
            </a:r>
          </a:p>
          <a:p>
            <a:pPr marL="0" indent="0">
              <a:buNone/>
            </a:pPr>
            <a:endParaRPr lang="de-CH" sz="4000" b="1" dirty="0"/>
          </a:p>
          <a:p>
            <a:pPr marL="0" indent="0">
              <a:buNone/>
            </a:pPr>
            <a:endParaRPr lang="de-CH" sz="4000" dirty="0"/>
          </a:p>
        </p:txBody>
      </p:sp>
      <p:sp>
        <p:nvSpPr>
          <p:cNvPr id="6" name="Fußzeilenplatzhalter 5">
            <a:extLst>
              <a:ext uri="{FF2B5EF4-FFF2-40B4-BE49-F238E27FC236}">
                <a16:creationId xmlns:a16="http://schemas.microsoft.com/office/drawing/2014/main" id="{FE111BB2-147B-EAC1-3F84-709D5BBDD6D5}"/>
              </a:ext>
            </a:extLst>
          </p:cNvPr>
          <p:cNvSpPr>
            <a:spLocks noGrp="1"/>
          </p:cNvSpPr>
          <p:nvPr>
            <p:ph type="ftr" sz="quarter" idx="11"/>
          </p:nvPr>
        </p:nvSpPr>
        <p:spPr/>
        <p:txBody>
          <a:bodyPr/>
          <a:lstStyle/>
          <a:p>
            <a:r>
              <a:rPr lang="de-DE"/>
              <a:t>Pädagogische Maturitätsschule Kreuzlingen, Carla Aubry</a:t>
            </a:r>
            <a:endParaRPr lang="de-CH"/>
          </a:p>
        </p:txBody>
      </p:sp>
      <p:pic>
        <p:nvPicPr>
          <p:cNvPr id="5" name="Grafik 4">
            <a:extLst>
              <a:ext uri="{FF2B5EF4-FFF2-40B4-BE49-F238E27FC236}">
                <a16:creationId xmlns:a16="http://schemas.microsoft.com/office/drawing/2014/main" id="{C16F6133-6366-7425-1D49-FB5BE65B9C63}"/>
              </a:ext>
            </a:extLst>
          </p:cNvPr>
          <p:cNvPicPr>
            <a:picLocks noChangeAspect="1"/>
          </p:cNvPicPr>
          <p:nvPr/>
        </p:nvPicPr>
        <p:blipFill>
          <a:blip r:embed="rId3"/>
          <a:stretch>
            <a:fillRect/>
          </a:stretch>
        </p:blipFill>
        <p:spPr>
          <a:xfrm>
            <a:off x="10357502" y="5482656"/>
            <a:ext cx="1702635" cy="1219896"/>
          </a:xfrm>
          <a:prstGeom prst="rect">
            <a:avLst/>
          </a:prstGeom>
        </p:spPr>
      </p:pic>
    </p:spTree>
    <p:extLst>
      <p:ext uri="{BB962C8B-B14F-4D97-AF65-F5344CB8AC3E}">
        <p14:creationId xmlns:p14="http://schemas.microsoft.com/office/powerpoint/2010/main" val="12522085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996633">
            <a:alpha val="30000"/>
          </a:srgbClr>
        </a:solidFill>
        <a:effectLst/>
      </p:bgPr>
    </p:bg>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4D1B6E7C-6CE0-7666-0DA2-6FC6C3F5D6A4}"/>
              </a:ext>
            </a:extLst>
          </p:cNvPr>
          <p:cNvSpPr>
            <a:spLocks noGrp="1"/>
          </p:cNvSpPr>
          <p:nvPr>
            <p:ph type="title"/>
          </p:nvPr>
        </p:nvSpPr>
        <p:spPr/>
        <p:txBody>
          <a:bodyPr/>
          <a:lstStyle/>
          <a:p>
            <a:pPr algn="ctr"/>
            <a:r>
              <a:rPr lang="de-CH" b="1" dirty="0"/>
              <a:t>Behandlung von Angststörungen</a:t>
            </a:r>
          </a:p>
        </p:txBody>
      </p:sp>
      <p:sp>
        <p:nvSpPr>
          <p:cNvPr id="3" name="Inhaltsplatzhalter 2">
            <a:extLst>
              <a:ext uri="{FF2B5EF4-FFF2-40B4-BE49-F238E27FC236}">
                <a16:creationId xmlns:a16="http://schemas.microsoft.com/office/drawing/2014/main" id="{D9E08025-6F41-F905-4240-6B970073D2FA}"/>
              </a:ext>
            </a:extLst>
          </p:cNvPr>
          <p:cNvSpPr>
            <a:spLocks noGrp="1"/>
          </p:cNvSpPr>
          <p:nvPr>
            <p:ph idx="1"/>
          </p:nvPr>
        </p:nvSpPr>
        <p:spPr>
          <a:xfrm>
            <a:off x="838200" y="1825624"/>
            <a:ext cx="10515600" cy="2506889"/>
          </a:xfrm>
          <a:solidFill>
            <a:srgbClr val="996633">
              <a:alpha val="31000"/>
            </a:srgbClr>
          </a:solidFill>
        </p:spPr>
        <p:txBody>
          <a:bodyPr>
            <a:normAutofit lnSpcReduction="10000"/>
          </a:bodyPr>
          <a:lstStyle/>
          <a:p>
            <a:pPr marL="0" indent="0">
              <a:buNone/>
            </a:pPr>
            <a:r>
              <a:rPr lang="de-CH" sz="4000" dirty="0"/>
              <a:t>Diagnose durch Ärzte und Psychologen</a:t>
            </a:r>
          </a:p>
          <a:p>
            <a:pPr marL="0" indent="0">
              <a:buNone/>
            </a:pPr>
            <a:endParaRPr lang="de-CH" sz="4000" dirty="0"/>
          </a:p>
          <a:p>
            <a:pPr marL="0" indent="0">
              <a:buNone/>
            </a:pPr>
            <a:r>
              <a:rPr lang="de-CH" sz="4000" dirty="0"/>
              <a:t>Ziel: Angstsymptome und Vermeidungsverhalten verringern</a:t>
            </a:r>
          </a:p>
        </p:txBody>
      </p:sp>
      <p:sp>
        <p:nvSpPr>
          <p:cNvPr id="6" name="Fußzeilenplatzhalter 5">
            <a:extLst>
              <a:ext uri="{FF2B5EF4-FFF2-40B4-BE49-F238E27FC236}">
                <a16:creationId xmlns:a16="http://schemas.microsoft.com/office/drawing/2014/main" id="{FE111BB2-147B-EAC1-3F84-709D5BBDD6D5}"/>
              </a:ext>
            </a:extLst>
          </p:cNvPr>
          <p:cNvSpPr>
            <a:spLocks noGrp="1"/>
          </p:cNvSpPr>
          <p:nvPr>
            <p:ph type="ftr" sz="quarter" idx="11"/>
          </p:nvPr>
        </p:nvSpPr>
        <p:spPr/>
        <p:txBody>
          <a:bodyPr/>
          <a:lstStyle/>
          <a:p>
            <a:r>
              <a:rPr lang="de-DE"/>
              <a:t>Pädagogische Maturitätsschule Kreuzlingen, Carla Aubry</a:t>
            </a:r>
            <a:endParaRPr lang="de-CH"/>
          </a:p>
        </p:txBody>
      </p:sp>
      <p:pic>
        <p:nvPicPr>
          <p:cNvPr id="5" name="Grafik 4">
            <a:extLst>
              <a:ext uri="{FF2B5EF4-FFF2-40B4-BE49-F238E27FC236}">
                <a16:creationId xmlns:a16="http://schemas.microsoft.com/office/drawing/2014/main" id="{C16F6133-6366-7425-1D49-FB5BE65B9C63}"/>
              </a:ext>
            </a:extLst>
          </p:cNvPr>
          <p:cNvPicPr>
            <a:picLocks noChangeAspect="1"/>
          </p:cNvPicPr>
          <p:nvPr/>
        </p:nvPicPr>
        <p:blipFill>
          <a:blip r:embed="rId3"/>
          <a:stretch>
            <a:fillRect/>
          </a:stretch>
        </p:blipFill>
        <p:spPr>
          <a:xfrm>
            <a:off x="10357502" y="5482656"/>
            <a:ext cx="1702635" cy="1219896"/>
          </a:xfrm>
          <a:prstGeom prst="rect">
            <a:avLst/>
          </a:prstGeom>
        </p:spPr>
      </p:pic>
      <p:pic>
        <p:nvPicPr>
          <p:cNvPr id="10" name="Grafik 9">
            <a:extLst>
              <a:ext uri="{FF2B5EF4-FFF2-40B4-BE49-F238E27FC236}">
                <a16:creationId xmlns:a16="http://schemas.microsoft.com/office/drawing/2014/main" id="{19BA7B67-6424-9476-A364-43C2812E928A}"/>
              </a:ext>
            </a:extLst>
          </p:cNvPr>
          <p:cNvPicPr>
            <a:picLocks noChangeAspect="1"/>
          </p:cNvPicPr>
          <p:nvPr/>
        </p:nvPicPr>
        <p:blipFill>
          <a:blip r:embed="rId4"/>
          <a:stretch>
            <a:fillRect/>
          </a:stretch>
        </p:blipFill>
        <p:spPr>
          <a:xfrm>
            <a:off x="9056914" y="2692141"/>
            <a:ext cx="2133762" cy="1473718"/>
          </a:xfrm>
          <a:prstGeom prst="rect">
            <a:avLst/>
          </a:prstGeom>
        </p:spPr>
      </p:pic>
      <p:pic>
        <p:nvPicPr>
          <p:cNvPr id="14" name="Grafik 13">
            <a:extLst>
              <a:ext uri="{FF2B5EF4-FFF2-40B4-BE49-F238E27FC236}">
                <a16:creationId xmlns:a16="http://schemas.microsoft.com/office/drawing/2014/main" id="{83407471-4CFB-596E-F5CF-0DC3E9CF5652}"/>
              </a:ext>
            </a:extLst>
          </p:cNvPr>
          <p:cNvPicPr>
            <a:picLocks noChangeAspect="1"/>
          </p:cNvPicPr>
          <p:nvPr/>
        </p:nvPicPr>
        <p:blipFill>
          <a:blip r:embed="rId5"/>
          <a:stretch>
            <a:fillRect/>
          </a:stretch>
        </p:blipFill>
        <p:spPr>
          <a:xfrm>
            <a:off x="1257016" y="4588126"/>
            <a:ext cx="1984099" cy="1749105"/>
          </a:xfrm>
          <a:prstGeom prst="rect">
            <a:avLst/>
          </a:prstGeom>
        </p:spPr>
      </p:pic>
      <p:pic>
        <p:nvPicPr>
          <p:cNvPr id="15" name="Grafik 14">
            <a:extLst>
              <a:ext uri="{FF2B5EF4-FFF2-40B4-BE49-F238E27FC236}">
                <a16:creationId xmlns:a16="http://schemas.microsoft.com/office/drawing/2014/main" id="{A1BB4B8F-BF1C-399A-D30A-32ED70DD4E24}"/>
              </a:ext>
            </a:extLst>
          </p:cNvPr>
          <p:cNvPicPr>
            <a:picLocks noChangeAspect="1"/>
          </p:cNvPicPr>
          <p:nvPr/>
        </p:nvPicPr>
        <p:blipFill>
          <a:blip r:embed="rId5"/>
          <a:stretch>
            <a:fillRect/>
          </a:stretch>
        </p:blipFill>
        <p:spPr>
          <a:xfrm>
            <a:off x="4313899" y="4607244"/>
            <a:ext cx="1984099" cy="1749105"/>
          </a:xfrm>
          <a:prstGeom prst="rect">
            <a:avLst/>
          </a:prstGeom>
        </p:spPr>
      </p:pic>
      <p:pic>
        <p:nvPicPr>
          <p:cNvPr id="16" name="Grafik 15">
            <a:extLst>
              <a:ext uri="{FF2B5EF4-FFF2-40B4-BE49-F238E27FC236}">
                <a16:creationId xmlns:a16="http://schemas.microsoft.com/office/drawing/2014/main" id="{1DA32B25-0E32-F30B-8B2B-8BAA3157EA6D}"/>
              </a:ext>
            </a:extLst>
          </p:cNvPr>
          <p:cNvPicPr>
            <a:picLocks noChangeAspect="1"/>
          </p:cNvPicPr>
          <p:nvPr/>
        </p:nvPicPr>
        <p:blipFill>
          <a:blip r:embed="rId5"/>
          <a:stretch>
            <a:fillRect/>
          </a:stretch>
        </p:blipFill>
        <p:spPr>
          <a:xfrm>
            <a:off x="7897330" y="4607244"/>
            <a:ext cx="1984099" cy="1749105"/>
          </a:xfrm>
          <a:prstGeom prst="rect">
            <a:avLst/>
          </a:prstGeom>
        </p:spPr>
      </p:pic>
      <p:sp>
        <p:nvSpPr>
          <p:cNvPr id="7" name="Textfeld 6">
            <a:extLst>
              <a:ext uri="{FF2B5EF4-FFF2-40B4-BE49-F238E27FC236}">
                <a16:creationId xmlns:a16="http://schemas.microsoft.com/office/drawing/2014/main" id="{14190355-62B9-D303-3844-FEBABC60270B}"/>
              </a:ext>
            </a:extLst>
          </p:cNvPr>
          <p:cNvSpPr txBox="1"/>
          <p:nvPr/>
        </p:nvSpPr>
        <p:spPr>
          <a:xfrm>
            <a:off x="1809381" y="5093346"/>
            <a:ext cx="1136568" cy="369332"/>
          </a:xfrm>
          <a:prstGeom prst="rect">
            <a:avLst/>
          </a:prstGeom>
          <a:solidFill>
            <a:srgbClr val="996633">
              <a:alpha val="31000"/>
            </a:srgbClr>
          </a:solidFill>
        </p:spPr>
        <p:txBody>
          <a:bodyPr wrap="square" rtlCol="0">
            <a:spAutoFit/>
          </a:bodyPr>
          <a:lstStyle/>
          <a:p>
            <a:r>
              <a:rPr lang="de-CH" dirty="0"/>
              <a:t>Therapie</a:t>
            </a:r>
          </a:p>
        </p:txBody>
      </p:sp>
      <p:sp>
        <p:nvSpPr>
          <p:cNvPr id="17" name="Textfeld 16">
            <a:extLst>
              <a:ext uri="{FF2B5EF4-FFF2-40B4-BE49-F238E27FC236}">
                <a16:creationId xmlns:a16="http://schemas.microsoft.com/office/drawing/2014/main" id="{7D0E4706-5668-46C7-D5EA-B70AFC4F17AD}"/>
              </a:ext>
            </a:extLst>
          </p:cNvPr>
          <p:cNvSpPr txBox="1"/>
          <p:nvPr/>
        </p:nvSpPr>
        <p:spPr>
          <a:xfrm rot="19057379">
            <a:off x="4548085" y="5227880"/>
            <a:ext cx="1613160" cy="369332"/>
          </a:xfrm>
          <a:prstGeom prst="rect">
            <a:avLst/>
          </a:prstGeom>
          <a:solidFill>
            <a:srgbClr val="996633">
              <a:alpha val="31000"/>
            </a:srgbClr>
          </a:solidFill>
        </p:spPr>
        <p:txBody>
          <a:bodyPr wrap="square" rtlCol="0">
            <a:spAutoFit/>
          </a:bodyPr>
          <a:lstStyle/>
          <a:p>
            <a:r>
              <a:rPr lang="de-CH" dirty="0"/>
              <a:t>Medikamente</a:t>
            </a:r>
          </a:p>
        </p:txBody>
      </p:sp>
      <p:sp>
        <p:nvSpPr>
          <p:cNvPr id="18" name="Textfeld 17">
            <a:extLst>
              <a:ext uri="{FF2B5EF4-FFF2-40B4-BE49-F238E27FC236}">
                <a16:creationId xmlns:a16="http://schemas.microsoft.com/office/drawing/2014/main" id="{49B2CBAE-EC33-B6C2-4B99-2916D5269F32}"/>
              </a:ext>
            </a:extLst>
          </p:cNvPr>
          <p:cNvSpPr txBox="1"/>
          <p:nvPr/>
        </p:nvSpPr>
        <p:spPr>
          <a:xfrm>
            <a:off x="7994333" y="5158630"/>
            <a:ext cx="1796258" cy="646331"/>
          </a:xfrm>
          <a:prstGeom prst="rect">
            <a:avLst/>
          </a:prstGeom>
          <a:solidFill>
            <a:srgbClr val="996633">
              <a:alpha val="31000"/>
            </a:srgbClr>
          </a:solidFill>
        </p:spPr>
        <p:txBody>
          <a:bodyPr wrap="square" rtlCol="0">
            <a:spAutoFit/>
          </a:bodyPr>
          <a:lstStyle/>
          <a:p>
            <a:r>
              <a:rPr lang="de-CH" dirty="0"/>
              <a:t>Sport Entspannung</a:t>
            </a:r>
          </a:p>
        </p:txBody>
      </p:sp>
    </p:spTree>
    <p:extLst>
      <p:ext uri="{BB962C8B-B14F-4D97-AF65-F5344CB8AC3E}">
        <p14:creationId xmlns:p14="http://schemas.microsoft.com/office/powerpoint/2010/main" val="1676075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10"/>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14"/>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7"/>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7"/>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15"/>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18"/>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1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P spid="7" grpId="0" animBg="1"/>
      <p:bldP spid="17" grpId="0" animBg="1"/>
      <p:bldP spid="18"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996633">
            <a:alpha val="30000"/>
          </a:srgbClr>
        </a:solidFill>
        <a:effectLst/>
      </p:bgPr>
    </p:bg>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4D1B6E7C-6CE0-7666-0DA2-6FC6C3F5D6A4}"/>
              </a:ext>
            </a:extLst>
          </p:cNvPr>
          <p:cNvSpPr>
            <a:spLocks noGrp="1"/>
          </p:cNvSpPr>
          <p:nvPr>
            <p:ph type="title"/>
          </p:nvPr>
        </p:nvSpPr>
        <p:spPr/>
        <p:txBody>
          <a:bodyPr/>
          <a:lstStyle/>
          <a:p>
            <a:pPr algn="ctr"/>
            <a:r>
              <a:rPr lang="de-CH" b="1" dirty="0"/>
              <a:t>Prävention?</a:t>
            </a:r>
          </a:p>
        </p:txBody>
      </p:sp>
      <p:sp>
        <p:nvSpPr>
          <p:cNvPr id="3" name="Inhaltsplatzhalter 2">
            <a:extLst>
              <a:ext uri="{FF2B5EF4-FFF2-40B4-BE49-F238E27FC236}">
                <a16:creationId xmlns:a16="http://schemas.microsoft.com/office/drawing/2014/main" id="{D9E08025-6F41-F905-4240-6B970073D2FA}"/>
              </a:ext>
            </a:extLst>
          </p:cNvPr>
          <p:cNvSpPr>
            <a:spLocks noGrp="1"/>
          </p:cNvSpPr>
          <p:nvPr>
            <p:ph idx="1"/>
          </p:nvPr>
        </p:nvSpPr>
        <p:spPr>
          <a:xfrm>
            <a:off x="849086" y="1959427"/>
            <a:ext cx="10515600" cy="2383519"/>
          </a:xfrm>
          <a:solidFill>
            <a:srgbClr val="996633">
              <a:alpha val="31000"/>
            </a:srgbClr>
          </a:solidFill>
        </p:spPr>
        <p:txBody>
          <a:bodyPr>
            <a:normAutofit/>
          </a:bodyPr>
          <a:lstStyle/>
          <a:p>
            <a:pPr marL="0" indent="0" algn="ctr">
              <a:buNone/>
            </a:pPr>
            <a:endParaRPr lang="de-CH" sz="4000" b="1" dirty="0"/>
          </a:p>
          <a:p>
            <a:pPr marL="0" indent="0" algn="ctr">
              <a:buNone/>
            </a:pPr>
            <a:r>
              <a:rPr lang="de-CH" sz="4000" b="1" dirty="0"/>
              <a:t>NEIN!</a:t>
            </a:r>
            <a:endParaRPr lang="de-CH" sz="4000" dirty="0"/>
          </a:p>
          <a:p>
            <a:pPr marL="0" indent="0" algn="ctr">
              <a:buNone/>
            </a:pPr>
            <a:r>
              <a:rPr lang="de-CH" sz="4000" dirty="0"/>
              <a:t>Frühzeitige Reaktion bei ersten Anzeichen!</a:t>
            </a:r>
          </a:p>
        </p:txBody>
      </p:sp>
      <p:sp>
        <p:nvSpPr>
          <p:cNvPr id="6" name="Fußzeilenplatzhalter 5">
            <a:extLst>
              <a:ext uri="{FF2B5EF4-FFF2-40B4-BE49-F238E27FC236}">
                <a16:creationId xmlns:a16="http://schemas.microsoft.com/office/drawing/2014/main" id="{FE111BB2-147B-EAC1-3F84-709D5BBDD6D5}"/>
              </a:ext>
            </a:extLst>
          </p:cNvPr>
          <p:cNvSpPr>
            <a:spLocks noGrp="1"/>
          </p:cNvSpPr>
          <p:nvPr>
            <p:ph type="ftr" sz="quarter" idx="11"/>
          </p:nvPr>
        </p:nvSpPr>
        <p:spPr/>
        <p:txBody>
          <a:bodyPr/>
          <a:lstStyle/>
          <a:p>
            <a:r>
              <a:rPr lang="de-DE"/>
              <a:t>Pädagogische Maturitätsschule Kreuzlingen, Carla Aubry</a:t>
            </a:r>
            <a:endParaRPr lang="de-CH"/>
          </a:p>
        </p:txBody>
      </p:sp>
      <p:pic>
        <p:nvPicPr>
          <p:cNvPr id="5" name="Grafik 4">
            <a:extLst>
              <a:ext uri="{FF2B5EF4-FFF2-40B4-BE49-F238E27FC236}">
                <a16:creationId xmlns:a16="http://schemas.microsoft.com/office/drawing/2014/main" id="{C16F6133-6366-7425-1D49-FB5BE65B9C63}"/>
              </a:ext>
            </a:extLst>
          </p:cNvPr>
          <p:cNvPicPr>
            <a:picLocks noChangeAspect="1"/>
          </p:cNvPicPr>
          <p:nvPr/>
        </p:nvPicPr>
        <p:blipFill>
          <a:blip r:embed="rId3"/>
          <a:stretch>
            <a:fillRect/>
          </a:stretch>
        </p:blipFill>
        <p:spPr>
          <a:xfrm>
            <a:off x="10357502" y="5482656"/>
            <a:ext cx="1702635" cy="1219896"/>
          </a:xfrm>
          <a:prstGeom prst="rect">
            <a:avLst/>
          </a:prstGeom>
        </p:spPr>
      </p:pic>
    </p:spTree>
    <p:extLst>
      <p:ext uri="{BB962C8B-B14F-4D97-AF65-F5344CB8AC3E}">
        <p14:creationId xmlns:p14="http://schemas.microsoft.com/office/powerpoint/2010/main" val="18642684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283</TotalTime>
  <Words>1393</Words>
  <Application>Microsoft Macintosh PowerPoint</Application>
  <PresentationFormat>Grand écran</PresentationFormat>
  <Paragraphs>83</Paragraphs>
  <Slides>6</Slides>
  <Notes>6</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6</vt:i4>
      </vt:variant>
    </vt:vector>
  </HeadingPairs>
  <TitlesOfParts>
    <vt:vector size="10" baseType="lpstr">
      <vt:lpstr>Aptos</vt:lpstr>
      <vt:lpstr>Aptos Display</vt:lpstr>
      <vt:lpstr>Arial</vt:lpstr>
      <vt:lpstr>Office</vt:lpstr>
      <vt:lpstr>Angststörungen</vt:lpstr>
      <vt:lpstr>Verschiedene Arten von Angststörungen</vt:lpstr>
      <vt:lpstr>Entstehung von Angststörungen - Ursachen</vt:lpstr>
      <vt:lpstr>Entstehung von Angststörungen - Ursachen</vt:lpstr>
      <vt:lpstr>Behandlung von Angststörungen</vt:lpstr>
      <vt:lpstr>Prävention?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Aubry Carla</dc:creator>
  <cp:lastModifiedBy>Joanna Menet</cp:lastModifiedBy>
  <cp:revision>17</cp:revision>
  <dcterms:created xsi:type="dcterms:W3CDTF">2024-10-24T13:29:01Z</dcterms:created>
  <dcterms:modified xsi:type="dcterms:W3CDTF">2024-10-28T13:42:53Z</dcterms:modified>
</cp:coreProperties>
</file>